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4161" r:id="rId2"/>
  </p:sldMasterIdLst>
  <p:notesMasterIdLst>
    <p:notesMasterId r:id="rId48"/>
  </p:notesMasterIdLst>
  <p:sldIdLst>
    <p:sldId id="338" r:id="rId3"/>
    <p:sldId id="306" r:id="rId4"/>
    <p:sldId id="307" r:id="rId5"/>
    <p:sldId id="308" r:id="rId6"/>
    <p:sldId id="309" r:id="rId7"/>
    <p:sldId id="260" r:id="rId8"/>
    <p:sldId id="310" r:id="rId9"/>
    <p:sldId id="332" r:id="rId10"/>
    <p:sldId id="268" r:id="rId11"/>
    <p:sldId id="269" r:id="rId12"/>
    <p:sldId id="347" r:id="rId13"/>
    <p:sldId id="271" r:id="rId14"/>
    <p:sldId id="356" r:id="rId15"/>
    <p:sldId id="329" r:id="rId16"/>
    <p:sldId id="355" r:id="rId17"/>
    <p:sldId id="354" r:id="rId18"/>
    <p:sldId id="318" r:id="rId19"/>
    <p:sldId id="274" r:id="rId20"/>
    <p:sldId id="357" r:id="rId21"/>
    <p:sldId id="336" r:id="rId22"/>
    <p:sldId id="275" r:id="rId23"/>
    <p:sldId id="278" r:id="rId24"/>
    <p:sldId id="321" r:id="rId25"/>
    <p:sldId id="322" r:id="rId26"/>
    <p:sldId id="323" r:id="rId27"/>
    <p:sldId id="324" r:id="rId28"/>
    <p:sldId id="325" r:id="rId29"/>
    <p:sldId id="326" r:id="rId30"/>
    <p:sldId id="353" r:id="rId31"/>
    <p:sldId id="340" r:id="rId32"/>
    <p:sldId id="286" r:id="rId33"/>
    <p:sldId id="294" r:id="rId34"/>
    <p:sldId id="295" r:id="rId35"/>
    <p:sldId id="316" r:id="rId36"/>
    <p:sldId id="339" r:id="rId37"/>
    <p:sldId id="288" r:id="rId38"/>
    <p:sldId id="292" r:id="rId39"/>
    <p:sldId id="313" r:id="rId40"/>
    <p:sldId id="314" r:id="rId41"/>
    <p:sldId id="289" r:id="rId42"/>
    <p:sldId id="290" r:id="rId43"/>
    <p:sldId id="351" r:id="rId44"/>
    <p:sldId id="291" r:id="rId45"/>
    <p:sldId id="301" r:id="rId46"/>
    <p:sldId id="298" r:id="rId47"/>
  </p:sldIdLst>
  <p:sldSz cx="12190413" cy="6858000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5FC"/>
    <a:srgbClr val="F5EBD7"/>
    <a:srgbClr val="F3C3AB"/>
    <a:srgbClr val="612A0F"/>
    <a:srgbClr val="D0CABA"/>
    <a:srgbClr val="2F6719"/>
    <a:srgbClr val="1E517C"/>
    <a:srgbClr val="FFECC5"/>
    <a:srgbClr val="F0B394"/>
    <a:srgbClr val="492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2914" autoAdjust="0"/>
  </p:normalViewPr>
  <p:slideViewPr>
    <p:cSldViewPr>
      <p:cViewPr varScale="1">
        <p:scale>
          <a:sx n="106" d="100"/>
          <a:sy n="106" d="100"/>
        </p:scale>
        <p:origin x="76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2.0315144367955382E-2"/>
                  <c:y val="3.98489394811073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8-4088-9B5E-5246A7FE522D}"/>
                </c:ext>
              </c:extLst>
            </c:dLbl>
            <c:dLbl>
              <c:idx val="1"/>
              <c:layout>
                <c:manualLayout>
                  <c:x val="-9.3762204775179291E-3"/>
                  <c:y val="5.62573263262692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18-4088-9B5E-5246A7FE522D}"/>
                </c:ext>
              </c:extLst>
            </c:dLbl>
            <c:dLbl>
              <c:idx val="2"/>
              <c:layout>
                <c:manualLayout>
                  <c:x val="-1.5627034129196443E-2"/>
                  <c:y val="5.391327106267469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8-4088-9B5E-5246A7FE522D}"/>
                </c:ext>
              </c:extLst>
            </c:dLbl>
            <c:dLbl>
              <c:idx val="3"/>
              <c:layout>
                <c:manualLayout>
                  <c:x val="-1.2501627303357162E-2"/>
                  <c:y val="3.984893948110739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8-4088-9B5E-5246A7FE52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58.39</c:v>
                </c:pt>
                <c:pt idx="1">
                  <c:v>60.75</c:v>
                </c:pt>
                <c:pt idx="2">
                  <c:v>73.16</c:v>
                </c:pt>
                <c:pt idx="3">
                  <c:v>71.459999999999994</c:v>
                </c:pt>
                <c:pt idx="4">
                  <c:v>72.06</c:v>
                </c:pt>
                <c:pt idx="5">
                  <c:v>57.98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818-4088-9B5E-5246A7FE52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818-4088-9B5E-5246A7FE522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818-4088-9B5E-5246A7FE5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64096"/>
        <c:axId val="125389824"/>
        <c:axId val="98438208"/>
      </c:line3DChart>
      <c:catAx>
        <c:axId val="12536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389824"/>
        <c:crosses val="autoZero"/>
        <c:auto val="1"/>
        <c:lblAlgn val="ctr"/>
        <c:lblOffset val="100"/>
        <c:noMultiLvlLbl val="0"/>
      </c:catAx>
      <c:valAx>
        <c:axId val="12538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364096"/>
        <c:crosses val="autoZero"/>
        <c:crossBetween val="between"/>
      </c:valAx>
      <c:serAx>
        <c:axId val="98438208"/>
        <c:scaling>
          <c:orientation val="minMax"/>
        </c:scaling>
        <c:delete val="1"/>
        <c:axPos val="b"/>
        <c:majorTickMark val="out"/>
        <c:minorTickMark val="none"/>
        <c:tickLblPos val="nextTo"/>
        <c:crossAx val="125389824"/>
        <c:crosses val="autoZero"/>
      </c:serAx>
      <c:spPr>
        <a:noFill/>
        <a:ln w="2539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Безвозмедные поступления </a:t>
            </a:r>
          </a:p>
          <a:p>
            <a:pPr>
              <a:defRPr/>
            </a:pPr>
            <a:r>
              <a:rPr lang="ru-RU"/>
              <a:t>2024 г (оценка)</a:t>
            </a:r>
          </a:p>
        </c:rich>
      </c:tx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5EBD7"/>
              </a:solidFill>
            </c:spPr>
            <c:extLst>
              <c:ext xmlns:c16="http://schemas.microsoft.com/office/drawing/2014/chart" uri="{C3380CC4-5D6E-409C-BE32-E72D297353CC}">
                <c16:uniqueId val="{00000001-07F8-4109-9F97-A604ECB14705}"/>
              </c:ext>
            </c:extLst>
          </c:dPt>
          <c:dPt>
            <c:idx val="1"/>
            <c:bubble3D val="0"/>
            <c:spPr>
              <a:solidFill>
                <a:srgbClr val="F3C3AB"/>
              </a:solidFill>
            </c:spPr>
            <c:extLst>
              <c:ext xmlns:c16="http://schemas.microsoft.com/office/drawing/2014/chart" uri="{C3380CC4-5D6E-409C-BE32-E72D297353CC}">
                <c16:uniqueId val="{00000003-07F8-4109-9F97-A604ECB14705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7F8-4109-9F97-A604ECB14705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7F8-4109-9F97-A604ECB14705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9-07F8-4109-9F97-A604ECB1470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трансфетры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264.8</c:v>
                </c:pt>
                <c:pt idx="1">
                  <c:v>1002.4</c:v>
                </c:pt>
                <c:pt idx="2">
                  <c:v>1319.8</c:v>
                </c:pt>
                <c:pt idx="3">
                  <c:v>72.3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7F8-4109-9F97-A604ECB14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Безвозмедные поступления </a:t>
            </a:r>
          </a:p>
          <a:p>
            <a:pPr>
              <a:defRPr/>
            </a:pPr>
            <a:r>
              <a:rPr lang="ru-RU"/>
              <a:t>2025 г (план)</a:t>
            </a:r>
          </a:p>
        </c:rich>
      </c:tx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5EBD7"/>
              </a:solidFill>
            </c:spPr>
            <c:extLst>
              <c:ext xmlns:c16="http://schemas.microsoft.com/office/drawing/2014/chart" uri="{C3380CC4-5D6E-409C-BE32-E72D297353CC}">
                <c16:uniqueId val="{00000001-6F33-46E7-9BCD-A27C09668913}"/>
              </c:ext>
            </c:extLst>
          </c:dPt>
          <c:dPt>
            <c:idx val="1"/>
            <c:bubble3D val="0"/>
            <c:spPr>
              <a:solidFill>
                <a:srgbClr val="F3C3AB"/>
              </a:solidFill>
            </c:spPr>
            <c:extLst>
              <c:ext xmlns:c16="http://schemas.microsoft.com/office/drawing/2014/chart" uri="{C3380CC4-5D6E-409C-BE32-E72D297353CC}">
                <c16:uniqueId val="{00000003-6F33-46E7-9BCD-A27C0966891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F33-46E7-9BCD-A27C09668913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F33-46E7-9BCD-A27C0966891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трансфетры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217.8</c:v>
                </c:pt>
                <c:pt idx="1">
                  <c:v>187.4</c:v>
                </c:pt>
                <c:pt idx="2">
                  <c:v>1180.9000000000001</c:v>
                </c:pt>
                <c:pt idx="3">
                  <c:v>2.04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33-46E7-9BCD-A27C09668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4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57614143179565"/>
          <c:y val="0.16365695507959543"/>
          <c:w val="0.50059702653224303"/>
          <c:h val="0.750895585996281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explosion val="9"/>
          <c:dPt>
            <c:idx val="2"/>
            <c:bubble3D val="0"/>
            <c:explosion val="7"/>
            <c:extLst>
              <c:ext xmlns:c16="http://schemas.microsoft.com/office/drawing/2014/chart" uri="{C3380CC4-5D6E-409C-BE32-E72D297353CC}">
                <c16:uniqueId val="{00000000-62E6-454D-9F15-59CE63E6718C}"/>
              </c:ext>
            </c:extLst>
          </c:dPt>
          <c:dLbls>
            <c:dLbl>
              <c:idx val="3"/>
              <c:layout>
                <c:manualLayout>
                  <c:x val="-3.7504881910071466E-2"/>
                  <c:y val="1.172027631797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E6-454D-9F15-59CE63E6718C}"/>
                </c:ext>
              </c:extLst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435.2</c:v>
                </c:pt>
                <c:pt idx="1">
                  <c:v>355.6</c:v>
                </c:pt>
                <c:pt idx="2">
                  <c:v>1656.3</c:v>
                </c:pt>
                <c:pt idx="3">
                  <c:v>100.7</c:v>
                </c:pt>
                <c:pt idx="4">
                  <c:v>148.4</c:v>
                </c:pt>
                <c:pt idx="5">
                  <c:v>213</c:v>
                </c:pt>
                <c:pt idx="6">
                  <c:v>21.7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14.848681292435769</c:v>
                </c:pt>
                <c:pt idx="1">
                  <c:v>12.132791975161213</c:v>
                </c:pt>
                <c:pt idx="2">
                  <c:v>56.5116517110785</c:v>
                </c:pt>
                <c:pt idx="3">
                  <c:v>3.4358047016274864</c:v>
                </c:pt>
                <c:pt idx="4">
                  <c:v>5.0632911392405067</c:v>
                </c:pt>
                <c:pt idx="5">
                  <c:v>7.2673922685864412</c:v>
                </c:pt>
                <c:pt idx="6">
                  <c:v>0.74038691187007399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E6-454D-9F15-59CE63E67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82550" h="63500" prst="divot"/>
              <a:bevelB/>
            </a:sp3d>
          </c:spPr>
          <c:explosion val="25"/>
          <c:dPt>
            <c:idx val="0"/>
            <c:bubble3D val="0"/>
            <c:explosion val="21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 w="82550" h="63500" prst="divot"/>
                <a:bevelB/>
              </a:sp3d>
            </c:spPr>
            <c:extLst>
              <c:ext xmlns:c16="http://schemas.microsoft.com/office/drawing/2014/chart" uri="{C3380CC4-5D6E-409C-BE32-E72D297353CC}">
                <c16:uniqueId val="{00000001-F5FC-42E5-9E2A-F56B84E70B7E}"/>
              </c:ext>
            </c:extLst>
          </c:dPt>
          <c:dPt>
            <c:idx val="1"/>
            <c:bubble3D val="0"/>
            <c:explosion val="4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 w="82550" h="63500" prst="divot"/>
                <a:bevelB/>
              </a:sp3d>
            </c:spPr>
            <c:extLst>
              <c:ext xmlns:c16="http://schemas.microsoft.com/office/drawing/2014/chart" uri="{C3380CC4-5D6E-409C-BE32-E72D297353CC}">
                <c16:uniqueId val="{00000003-F5FC-42E5-9E2A-F56B84E70B7E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1.2</c:v>
                </c:pt>
                <c:pt idx="1">
                  <c:v>135.4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FC-42E5-9E2A-F56B84E70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922258967214125E-2"/>
                  <c:y val="2.4096385542168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84-4FBD-BEE9-EFDD0ED99971}"/>
                </c:ext>
              </c:extLst>
            </c:dLbl>
            <c:dLbl>
              <c:idx val="1"/>
              <c:layout>
                <c:manualLayout>
                  <c:x val="1.1307419655738041E-2"/>
                  <c:y val="3.3734939759036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84-4FBD-BEE9-EFDD0ED99971}"/>
                </c:ext>
              </c:extLst>
            </c:dLbl>
            <c:dLbl>
              <c:idx val="2"/>
              <c:layout>
                <c:manualLayout>
                  <c:x val="1.6961129483607063E-2"/>
                  <c:y val="4.0963855421686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84-4FBD-BEE9-EFDD0ED99971}"/>
                </c:ext>
              </c:extLst>
            </c:dLbl>
            <c:dLbl>
              <c:idx val="3"/>
              <c:layout>
                <c:manualLayout>
                  <c:x val="2.8268549139345102E-2"/>
                  <c:y val="6.0240963855421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84-4FBD-BEE9-EFDD0ED999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  <c:pt idx="3">
                  <c:v>2027 г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1522.29</c:v>
                </c:pt>
                <c:pt idx="1">
                  <c:v>1459.5</c:v>
                </c:pt>
                <c:pt idx="2">
                  <c:v>1389.2</c:v>
                </c:pt>
                <c:pt idx="3">
                  <c:v>1293.2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84-4FBD-BEE9-EFDD0ED999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соцзащита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  <c:pt idx="3">
                  <c:v>2027 г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523.91999999999996</c:v>
                </c:pt>
                <c:pt idx="1">
                  <c:v>482.1</c:v>
                </c:pt>
                <c:pt idx="2">
                  <c:v>489.7</c:v>
                </c:pt>
                <c:pt idx="3">
                  <c:v>490.5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84-4FBD-BEE9-EFDD0ED9997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2.0730269368853076E-2"/>
                  <c:y val="9.63855421686747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84-4FBD-BEE9-EFDD0ED99971}"/>
                </c:ext>
              </c:extLst>
            </c:dLbl>
            <c:dLbl>
              <c:idx val="3"/>
              <c:layout>
                <c:manualLayout>
                  <c:x val="1.6961129483607063E-2"/>
                  <c:y val="7.2289156626506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84-4FBD-BEE9-EFDD0ED999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  <c:pt idx="3">
                  <c:v>2027 г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140.44</c:v>
                </c:pt>
                <c:pt idx="1">
                  <c:v>182.7</c:v>
                </c:pt>
                <c:pt idx="2">
                  <c:v>175.6</c:v>
                </c:pt>
                <c:pt idx="3">
                  <c:v>172.7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84-4FBD-BEE9-EFDD0ED9997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физкультура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4228497131150345E-3"/>
                  <c:y val="-2.1686746987951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84-4FBD-BEE9-EFDD0ED99971}"/>
                </c:ext>
              </c:extLst>
            </c:dLbl>
            <c:dLbl>
              <c:idx val="1"/>
              <c:layout>
                <c:manualLayout>
                  <c:x val="1.8845699426230068E-3"/>
                  <c:y val="-2.891566265060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84-4FBD-BEE9-EFDD0ED99971}"/>
                </c:ext>
              </c:extLst>
            </c:dLbl>
            <c:dLbl>
              <c:idx val="2"/>
              <c:layout>
                <c:manualLayout>
                  <c:x val="3.7691398852460136E-3"/>
                  <c:y val="-2.891566265060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84-4FBD-BEE9-EFDD0ED99971}"/>
                </c:ext>
              </c:extLst>
            </c:dLbl>
            <c:dLbl>
              <c:idx val="3"/>
              <c:layout>
                <c:manualLayout>
                  <c:x val="6.9100099645929259E-17"/>
                  <c:y val="-4.337349397590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84-4FBD-BEE9-EFDD0ED999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  <c:pt idx="3">
                  <c:v>2027 г</c:v>
                </c:pt>
              </c:strCache>
            </c:strRef>
          </c:cat>
          <c:val>
            <c:numRef>
              <c:f>Лист1!$E$2:$E$5</c:f>
              <c:numCache>
                <c:formatCode>#,##0.00</c:formatCode>
                <c:ptCount val="4"/>
                <c:pt idx="0">
                  <c:v>28.81</c:v>
                </c:pt>
                <c:pt idx="1">
                  <c:v>42.1</c:v>
                </c:pt>
                <c:pt idx="2">
                  <c:v>35.4</c:v>
                </c:pt>
                <c:pt idx="3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D84-4FBD-BEE9-EFDD0ED99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189248"/>
        <c:axId val="179190784"/>
        <c:axId val="0"/>
      </c:bar3DChart>
      <c:catAx>
        <c:axId val="17918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190784"/>
        <c:crosses val="autoZero"/>
        <c:auto val="1"/>
        <c:lblAlgn val="ctr"/>
        <c:lblOffset val="100"/>
        <c:noMultiLvlLbl val="0"/>
      </c:catAx>
      <c:valAx>
        <c:axId val="1791907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9189248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79781514598810743"/>
          <c:y val="0.36754976927523048"/>
          <c:w val="0.20218482496796972"/>
          <c:h val="0.252968788539986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31419472140302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23502362056305"/>
          <c:y val="0.12749470987433942"/>
          <c:w val="0.59294662106176688"/>
          <c:h val="0.771208896502515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средств</c:v>
                </c:pt>
              </c:strCache>
            </c:strRef>
          </c:tx>
          <c:explosion val="22"/>
          <c:dPt>
            <c:idx val="0"/>
            <c:bubble3D val="0"/>
            <c:explosion val="51"/>
            <c:extLst>
              <c:ext xmlns:c16="http://schemas.microsoft.com/office/drawing/2014/chart" uri="{C3380CC4-5D6E-409C-BE32-E72D297353CC}">
                <c16:uniqueId val="{00000000-DC92-4557-9F20-4D99D0724116}"/>
              </c:ext>
            </c:extLst>
          </c:dPt>
          <c:dPt>
            <c:idx val="1"/>
            <c:bubble3D val="0"/>
            <c:explosion val="45"/>
            <c:extLst>
              <c:ext xmlns:c16="http://schemas.microsoft.com/office/drawing/2014/chart" uri="{C3380CC4-5D6E-409C-BE32-E72D297353CC}">
                <c16:uniqueId val="{00000001-DC92-4557-9F20-4D99D0724116}"/>
              </c:ext>
            </c:extLst>
          </c:dPt>
          <c:dPt>
            <c:idx val="2"/>
            <c:bubble3D val="0"/>
            <c:explosion val="3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C92-4557-9F20-4D99D072411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краев бюд</c:v>
                </c:pt>
                <c:pt idx="1">
                  <c:v>местн бюд</c:v>
                </c:pt>
                <c:pt idx="2">
                  <c:v>внебюджет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39736.83</c:v>
                </c:pt>
                <c:pt idx="1">
                  <c:v>22514.94</c:v>
                </c:pt>
                <c:pt idx="2">
                  <c:v>6310.66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92-4557-9F20-4D99D0724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375184075460128"/>
          <c:y val="0.70679424258629042"/>
          <c:w val="0.28476385327369613"/>
          <c:h val="0.27005382827355734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02201098569855"/>
          <c:y val="3.6383330865515873E-2"/>
          <c:w val="0.68387111053061611"/>
          <c:h val="0.899134959709366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Изобильненский МО</c:v>
                </c:pt>
                <c:pt idx="1">
                  <c:v>Кочубеевский МО</c:v>
                </c:pt>
                <c:pt idx="2">
                  <c:v>Буденовский МО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33.29</c:v>
                </c:pt>
                <c:pt idx="1">
                  <c:v>56.37</c:v>
                </c:pt>
                <c:pt idx="2">
                  <c:v>36.21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C-4DE5-81E3-4E21638D2D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Изобильненский МО</c:v>
                </c:pt>
                <c:pt idx="1">
                  <c:v>Кочубеевский МО</c:v>
                </c:pt>
                <c:pt idx="2">
                  <c:v>Буденовский МО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30.64</c:v>
                </c:pt>
                <c:pt idx="1">
                  <c:v>40.11</c:v>
                </c:pt>
                <c:pt idx="2">
                  <c:v>31.85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EC-4DE5-81E3-4E21638D2D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3.6199095022624438E-2"/>
                  <c:y val="1.743394320103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EC-4DE5-81E3-4E21638D2D8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Изобильненский МО</c:v>
                </c:pt>
                <c:pt idx="1">
                  <c:v>Кочубеевский МО</c:v>
                </c:pt>
                <c:pt idx="2">
                  <c:v>Буденовский МО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27.46</c:v>
                </c:pt>
                <c:pt idx="1">
                  <c:v>34.11</c:v>
                </c:pt>
                <c:pt idx="2">
                  <c:v>31.65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EC-4DE5-81E3-4E21638D2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685888"/>
        <c:axId val="183687424"/>
        <c:axId val="0"/>
      </c:bar3DChart>
      <c:catAx>
        <c:axId val="18368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83687424"/>
        <c:crosses val="autoZero"/>
        <c:auto val="1"/>
        <c:lblAlgn val="ctr"/>
        <c:lblOffset val="100"/>
        <c:noMultiLvlLbl val="0"/>
      </c:catAx>
      <c:valAx>
        <c:axId val="183687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6858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75338139293674267"/>
          <c:y val="0.39065485734367106"/>
          <c:w val="0.15327498089888086"/>
          <c:h val="0.14983804964967384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66180420709"/>
          <c:y val="5.888163174358578E-2"/>
          <c:w val="0.71957074428619761"/>
          <c:h val="0.898711557002268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Изобильненский МО</c:v>
                </c:pt>
                <c:pt idx="1">
                  <c:v>Кочубеевский МО</c:v>
                </c:pt>
                <c:pt idx="2">
                  <c:v>Буденовский МО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32.85</c:v>
                </c:pt>
                <c:pt idx="1">
                  <c:v>52.17</c:v>
                </c:pt>
                <c:pt idx="2">
                  <c:v>36.21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56-4E7E-A4EC-8AFE72CDA6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Изобильненский МО</c:v>
                </c:pt>
                <c:pt idx="1">
                  <c:v>Кочубеевский МО</c:v>
                </c:pt>
                <c:pt idx="2">
                  <c:v>Буденовский МО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29.49</c:v>
                </c:pt>
                <c:pt idx="1">
                  <c:v>40.11</c:v>
                </c:pt>
                <c:pt idx="2">
                  <c:v>32.85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56-4E7E-A4EC-8AFE72CDA6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 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4333177351427236E-2"/>
                  <c:y val="2.1917810320623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56-4E7E-A4EC-8AFE72CDA6CB}"/>
                </c:ext>
              </c:extLst>
            </c:dLbl>
            <c:dLbl>
              <c:idx val="2"/>
              <c:layout>
                <c:manualLayout>
                  <c:x val="3.5563874590547495E-2"/>
                  <c:y val="2.4353122578470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56-4E7E-A4EC-8AFE72CDA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Изобильненский МО</c:v>
                </c:pt>
                <c:pt idx="1">
                  <c:v>Кочубеевский МО</c:v>
                </c:pt>
                <c:pt idx="2">
                  <c:v>Буденовский МО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27.46</c:v>
                </c:pt>
                <c:pt idx="1">
                  <c:v>34.11</c:v>
                </c:pt>
                <c:pt idx="2">
                  <c:v>31.65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56-4E7E-A4EC-8AFE72CDA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757056"/>
        <c:axId val="184229888"/>
        <c:axId val="0"/>
      </c:bar3DChart>
      <c:catAx>
        <c:axId val="18375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4"/>
            </a:pPr>
            <a:endParaRPr lang="ru-RU"/>
          </a:p>
        </c:txPr>
        <c:crossAx val="184229888"/>
        <c:crosses val="autoZero"/>
        <c:auto val="1"/>
        <c:lblAlgn val="ctr"/>
        <c:lblOffset val="100"/>
        <c:noMultiLvlLbl val="0"/>
      </c:catAx>
      <c:valAx>
        <c:axId val="18422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757056"/>
        <c:crosses val="autoZero"/>
        <c:crossBetween val="between"/>
      </c:valAx>
      <c:spPr>
        <a:noFill/>
        <a:ln w="25541">
          <a:noFill/>
        </a:ln>
      </c:spPr>
    </c:plotArea>
    <c:legend>
      <c:legendPos val="r"/>
      <c:layout>
        <c:manualLayout>
          <c:xMode val="edge"/>
          <c:yMode val="edge"/>
          <c:x val="0.82349898120479437"/>
          <c:y val="0.4162148075806093"/>
          <c:w val="0.13620120994474483"/>
          <c:h val="0.16308538339005824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1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0.28698</cdr:x>
      <cdr:y>0.4349</cdr:y>
    </cdr:from>
    <cdr:to>
      <cdr:x>0.49906</cdr:x>
      <cdr:y>0.5747</cdr:y>
    </cdr:to>
    <cdr:sp macro="" textlink="">
      <cdr:nvSpPr>
        <cdr:cNvPr id="3" name="Овал 2"/>
        <cdr:cNvSpPr/>
      </cdr:nvSpPr>
      <cdr:spPr bwMode="auto">
        <a:xfrm xmlns:a="http://schemas.openxmlformats.org/drawingml/2006/main">
          <a:off x="1461596" y="1702994"/>
          <a:ext cx="1080120" cy="54739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 xmlns:a="http://schemas.openxmlformats.org/drawingml/2006/main"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0.28698</cdr:x>
      <cdr:y>0.45301</cdr:y>
    </cdr:from>
    <cdr:to>
      <cdr:x>0.49906</cdr:x>
      <cdr:y>0.56986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1596" y="1773895"/>
          <a:ext cx="1080120" cy="457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n w="12700">
                <a:solidFill>
                  <a:schemeClr val="tx1"/>
                </a:solidFill>
              </a:ln>
            </a:rPr>
            <a:t>68 562,43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C7EB706-151E-4692-921D-2B25B96CA81A}" type="datetimeFigureOut">
              <a:rPr lang="ru-RU"/>
              <a:pPr>
                <a:defRPr/>
              </a:pPr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9B99F45-539A-4FED-BAC7-CDBAB42B2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2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1087C7-BA84-444E-8AAF-2EACA7583BDB}" type="slidenum">
              <a:rPr lang="ru-RU">
                <a:cs typeface="Arial" charset="0"/>
              </a:rPr>
              <a:pPr/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99F45-539A-4FED-BAC7-CDBAB42B281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4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D41ABB-B820-4984-B66C-CDB9617D4905}" type="slidenum">
              <a:rPr lang="ru-RU">
                <a:cs typeface="Arial" charset="0"/>
              </a:rPr>
              <a:pPr/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2060"/>
                </a:solidFill>
                <a:effectLst/>
                <a:latin typeface="Times New Roman"/>
              </a:rPr>
              <a:t> </a:t>
            </a:r>
            <a:endParaRPr lang="ru-RU" sz="1200" b="0" i="0" u="none" strike="noStrike" dirty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2060"/>
                </a:solidFill>
                <a:effectLst/>
                <a:latin typeface="Times New Roman"/>
              </a:rPr>
              <a:t> </a:t>
            </a:r>
            <a:endParaRPr lang="ru-RU" sz="1200" b="0" i="0" u="none" strike="noStrike" dirty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C00000"/>
                </a:solidFill>
                <a:effectLst/>
                <a:latin typeface="Times New Roman"/>
              </a:rPr>
              <a:t> </a:t>
            </a:r>
            <a:endParaRPr lang="ru-RU" sz="1200" b="0" i="0" u="none" strike="noStrike" dirty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2060"/>
                </a:solidFill>
                <a:effectLst/>
                <a:latin typeface="Times New Roman"/>
              </a:rPr>
              <a:t> </a:t>
            </a:r>
            <a:endParaRPr lang="ru-RU" sz="1200" b="0" i="0" u="none" strike="noStrike" dirty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2060"/>
                </a:solidFill>
                <a:effectLst/>
                <a:latin typeface="Times New Roman"/>
              </a:rPr>
              <a:t> </a:t>
            </a:r>
            <a:endParaRPr lang="ru-RU" sz="1200" b="0" i="0" u="none" strike="noStrike" dirty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2060"/>
                </a:solidFill>
                <a:effectLst/>
                <a:latin typeface="Times New Roman"/>
              </a:rPr>
              <a:t> </a:t>
            </a:r>
            <a:endParaRPr lang="ru-RU" sz="1200" b="0" i="0" u="none" strike="noStrike" dirty="0">
              <a:effectLst/>
              <a:latin typeface="Arial"/>
            </a:endParaRPr>
          </a:p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A82C62-5335-4C1E-AED1-17C7D95F8098}" type="slidenum">
              <a:rPr lang="ru-RU">
                <a:cs typeface="Arial" charset="0"/>
              </a:rPr>
              <a:pPr/>
              <a:t>22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237F1A-C83B-4FA9-94AE-5C3FAFC82883}" type="slidenum">
              <a:rPr lang="ru-RU">
                <a:cs typeface="Arial" charset="0"/>
              </a:rPr>
              <a:pPr/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C4B0AD-7E1A-4C0A-B779-B63D2DF567D4}" type="slidenum">
              <a:rPr lang="ru-RU">
                <a:cs typeface="Arial" charset="0"/>
              </a:rPr>
              <a:pPr/>
              <a:t>27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99F45-539A-4FED-BAC7-CDBAB42B281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98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C08D31-4088-4754-8FFD-F77291763922}" type="slidenum">
              <a:rPr lang="ru-RU">
                <a:cs typeface="Arial" charset="0"/>
              </a:rPr>
              <a:pPr/>
              <a:t>34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60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B57A76-0CB8-481F-B826-C3C84917564A}" type="slidenum">
              <a:rPr lang="ru-RU">
                <a:cs typeface="Arial" charset="0"/>
              </a:rPr>
              <a:pPr/>
              <a:t>35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99F45-539A-4FED-BAC7-CDBAB42B2816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33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EF63B6-C257-4A1E-83E0-DC41477CA80B}" type="slidenum">
              <a:rPr lang="ru-RU">
                <a:cs typeface="Arial" charset="0"/>
              </a:rPr>
              <a:pPr/>
              <a:t>42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D36A13-AEC2-4B81-BB00-24A41640AD82}" type="slidenum">
              <a:rPr lang="ru-RU">
                <a:cs typeface="Arial" charset="0"/>
              </a:rPr>
              <a:pPr/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962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74514A-DB92-4593-BA1F-0E9503162E76}" type="slidenum">
              <a:rPr lang="ru-RU">
                <a:cs typeface="Arial" charset="0"/>
              </a:rPr>
              <a:pPr/>
              <a:t>43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99F45-539A-4FED-BAC7-CDBAB42B281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1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88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A4D302-964D-400B-BA83-E372F799A87D}" type="slidenum">
              <a:rPr lang="ru-RU">
                <a:cs typeface="Arial" charset="0"/>
              </a:rPr>
              <a:pPr/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D73D28-7503-4E6B-A51E-7A8AE976E1C1}" type="slidenum">
              <a:rPr lang="ru-RU">
                <a:cs typeface="Arial" charset="0"/>
              </a:rPr>
              <a:pPr/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B7C796-BFD4-4656-B481-C14DBA0ADCCF}" type="slidenum">
              <a:rPr lang="ru-RU">
                <a:cs typeface="Arial" charset="0"/>
              </a:rPr>
              <a:pPr/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D7F55C-54A0-4AD2-A4FE-63019CA16705}" type="slidenum">
              <a:rPr lang="ru-RU">
                <a:cs typeface="Arial" charset="0"/>
              </a:rPr>
              <a:pPr/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D7F55C-54A0-4AD2-A4FE-63019CA16705}" type="slidenum">
              <a:rPr lang="ru-RU">
                <a:cs typeface="Arial" charset="0"/>
              </a:rPr>
              <a:pPr/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D7F55C-54A0-4AD2-A4FE-63019CA16705}" type="slidenum">
              <a:rPr lang="ru-RU">
                <a:cs typeface="Arial" charset="0"/>
              </a:rPr>
              <a:pPr/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DF0661-49EE-46E8-A48D-AE1CFFA9E94A}" type="slidenum">
              <a:rPr lang="ru-RU">
                <a:cs typeface="Arial" charset="0"/>
              </a:rPr>
              <a:pPr/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ADCB-FB65-4747-9C39-F8C6A88E3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96A3E-A852-4734-9E2A-32E24B29F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6363" y="685800"/>
            <a:ext cx="2503487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84313" y="685800"/>
            <a:ext cx="7359650" cy="5105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45CB-5E4E-4F28-9348-D86F1A8D4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5537" cy="1752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84313" y="2667000"/>
            <a:ext cx="10015537" cy="3124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E85C-8F5C-4F97-AA77-628827C40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484313" y="685800"/>
            <a:ext cx="10015537" cy="5105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3837-B84E-4E50-ADD4-A2107FFD8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5537" cy="1752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484313" y="2667000"/>
            <a:ext cx="10015537" cy="3124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D69C4-E47C-42AB-A7AE-2B8CC39E8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5537" cy="1752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4313" y="2667000"/>
            <a:ext cx="4930775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567488" y="2667000"/>
            <a:ext cx="4932362" cy="1485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567488" y="4305300"/>
            <a:ext cx="4932362" cy="1485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4AE7-976B-470E-87DC-2CB61BCB0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7212013" y="3810000"/>
            <a:ext cx="49784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7212013" y="3897313"/>
            <a:ext cx="49784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7212013" y="4114800"/>
            <a:ext cx="49784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7212013" y="4164013"/>
            <a:ext cx="2620962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7212013" y="4198938"/>
            <a:ext cx="2620962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7212013" y="3962400"/>
            <a:ext cx="4084637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9834563" y="4060825"/>
            <a:ext cx="21336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12190413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12190413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8550275" y="3643313"/>
            <a:ext cx="3640138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12190413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521" y="2401888"/>
            <a:ext cx="11276132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521" y="3899938"/>
            <a:ext cx="660314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8939213" y="4206875"/>
            <a:ext cx="12811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2013" y="4205288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1863" y="1588"/>
            <a:ext cx="996950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13EE17-CDCF-4E25-B275-D5EFCE348D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86F6-1F8E-46FF-BC12-9FCCE43AF5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1981201"/>
            <a:ext cx="10361851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3367088"/>
            <a:ext cx="10361851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00C5-ACB0-442A-BE62-BF57FAC92A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2249425"/>
            <a:ext cx="5384099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2249425"/>
            <a:ext cx="5384099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CCDAA-C657-4238-8564-40EDCE25F2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C828-1159-4DD3-8DEC-4D2FF41EA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934" y="1143000"/>
            <a:ext cx="11174545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934" y="2244970"/>
            <a:ext cx="538816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148" y="2244970"/>
            <a:ext cx="538833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7934" y="2708519"/>
            <a:ext cx="538816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0254" y="2708519"/>
            <a:ext cx="538833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048F27-2442-4CDB-9050-C145D9169C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1143000"/>
            <a:ext cx="10971372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7288" y="612775"/>
            <a:ext cx="12763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91905-183D-4DA9-BE99-0C71E4FC0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07E4-A9EA-4336-A185-D54C8356A8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065" y="1101970"/>
            <a:ext cx="4510453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065" y="2010727"/>
            <a:ext cx="4510453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174" y="776287"/>
            <a:ext cx="6802250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4677-726E-4717-8F17-C1E635F310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969" y="1109161"/>
            <a:ext cx="782302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158" y="1143000"/>
            <a:ext cx="6095207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6867" y="3274309"/>
            <a:ext cx="345395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AC3E-1073-4F47-A6EE-F076AC9824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3DEC9-E551-4005-A0D5-FB704283F7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1223" y="1143000"/>
            <a:ext cx="2539669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0" y="1143000"/>
            <a:ext cx="8330116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666B9-B185-4063-BCE7-7D6C515D7F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382DC-ADA9-4871-9C85-867F3BE936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1213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34C7-CB76-413F-9E06-FA99E7A2BF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121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408613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70613" y="1600200"/>
            <a:ext cx="54102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408613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0613" y="3938588"/>
            <a:ext cx="54102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38C6D-0F8D-4950-B0AB-6BB6889BFA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B3575-1F52-48C4-A50C-645A1972B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4313" y="2667000"/>
            <a:ext cx="4930775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7488" y="2667000"/>
            <a:ext cx="4932362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CD00-2D8F-4779-A175-5A35F1FD3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C3942-56DB-43E2-9A80-3CF058F2B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06AD3-9393-469D-BBC3-C776CEF52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830D-D2F9-4556-963F-6C857BD51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91DC-A53A-4F13-AC07-6A4CF63E6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AD8D-4839-4713-A626-72CFF8934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3080" name="Freeform 6"/>
            <p:cNvSpPr>
              <a:spLocks noChangeArrowheads="1"/>
            </p:cNvSpPr>
            <p:nvPr/>
          </p:nvSpPr>
          <p:spPr bwMode="auto">
            <a:xfrm>
              <a:off x="1627187" y="0"/>
              <a:ext cx="1122363" cy="5329239"/>
            </a:xfrm>
            <a:custGeom>
              <a:avLst/>
              <a:gdLst>
                <a:gd name="T0" fmla="*/ 0 w 707"/>
                <a:gd name="T1" fmla="*/ 2147483647 h 3357"/>
                <a:gd name="T2" fmla="*/ 2147483647 w 707"/>
                <a:gd name="T3" fmla="*/ 2147483647 h 3357"/>
                <a:gd name="T4" fmla="*/ 2147483647 w 707"/>
                <a:gd name="T5" fmla="*/ 0 h 3357"/>
                <a:gd name="T6" fmla="*/ 2147483647 w 707"/>
                <a:gd name="T7" fmla="*/ 0 h 3357"/>
                <a:gd name="T8" fmla="*/ 0 w 707"/>
                <a:gd name="T9" fmla="*/ 2147483647 h 33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7"/>
                <a:gd name="T16" fmla="*/ 0 h 3357"/>
                <a:gd name="T17" fmla="*/ 707 w 707"/>
                <a:gd name="T18" fmla="*/ 3357 h 33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55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55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731375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0575" y="5867400"/>
            <a:ext cx="549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B300EE7C-1EBE-4A53-B2C2-B31DA7102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  <p:sldLayoutId id="2147484205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1600">
          <a:solidFill>
            <a:schemeClr val="tx1"/>
          </a:solidFill>
          <a:latin typeface="+mn-lt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1400">
          <a:solidFill>
            <a:schemeClr val="tx1"/>
          </a:solidFill>
          <a:latin typeface="+mn-lt"/>
        </a:defRPr>
      </a:lvl5pPr>
      <a:lvl6pPr marL="2457450" indent="-171450" algn="l" defTabSz="457200" rtl="0" fontAlgn="base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1400">
          <a:solidFill>
            <a:schemeClr val="tx1"/>
          </a:solidFill>
          <a:latin typeface="+mn-lt"/>
        </a:defRPr>
      </a:lvl6pPr>
      <a:lvl7pPr marL="2914650" indent="-171450" algn="l" defTabSz="457200" rtl="0" fontAlgn="base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1400">
          <a:solidFill>
            <a:schemeClr val="tx1"/>
          </a:solidFill>
          <a:latin typeface="+mn-lt"/>
        </a:defRPr>
      </a:lvl7pPr>
      <a:lvl8pPr marL="3371850" indent="-171450" algn="l" defTabSz="457200" rtl="0" fontAlgn="base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1400">
          <a:solidFill>
            <a:schemeClr val="tx1"/>
          </a:solidFill>
          <a:latin typeface="+mn-lt"/>
        </a:defRPr>
      </a:lvl8pPr>
      <a:lvl9pPr marL="3829050" indent="-171450" algn="l" defTabSz="457200" rtl="0" fontAlgn="base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12190413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2190413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12190413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2013" y="360363"/>
            <a:ext cx="49784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2013" y="439738"/>
            <a:ext cx="49784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8838" y="496888"/>
            <a:ext cx="4083050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29800" y="588963"/>
            <a:ext cx="21336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1038" y="-1588"/>
            <a:ext cx="77787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7063" y="-1588"/>
            <a:ext cx="36512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1663" y="-1588"/>
            <a:ext cx="12700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4988" y="-1588"/>
            <a:ext cx="36512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5613" y="0"/>
            <a:ext cx="7302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0050" y="0"/>
            <a:ext cx="11113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1143000"/>
            <a:ext cx="10971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2249488"/>
            <a:ext cx="1097121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0463" y="612775"/>
            <a:ext cx="1276350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08813" y="612775"/>
            <a:ext cx="1768475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8188" y="1588"/>
            <a:ext cx="1016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D9DB1779-C916-4988-B371-8D64A3D5A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190" r:id="rId2"/>
    <p:sldLayoutId id="2147484189" r:id="rId3"/>
    <p:sldLayoutId id="2147484188" r:id="rId4"/>
    <p:sldLayoutId id="2147484207" r:id="rId5"/>
    <p:sldLayoutId id="2147484208" r:id="rId6"/>
    <p:sldLayoutId id="2147484187" r:id="rId7"/>
    <p:sldLayoutId id="2147484186" r:id="rId8"/>
    <p:sldLayoutId id="2147484185" r:id="rId9"/>
    <p:sldLayoutId id="2147484184" r:id="rId10"/>
    <p:sldLayoutId id="2147484183" r:id="rId11"/>
    <p:sldLayoutId id="2147484209" r:id="rId12"/>
    <p:sldLayoutId id="2147484210" r:id="rId13"/>
    <p:sldLayoutId id="2147484211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0%B7%D0%BD%D0%B0%D1%87%D0%BE%D0%BA+%D0%BA+%D1%80%D0%B5%D0%BC%D0%BE%D0%BD%D1%82%D1%83+%D0%B4%D0%BE%D1%80%D0%BE%D0%B3&amp;img_url=https://www.lacenterschools.org/wp-content/uploads/2018/11/clipart1272878098.png&amp;pos=7&amp;rpt=simage&amp;stype=image&amp;lr=11060&amp;parent-reqid=1576755627158156-1224573128682623910500122-sas1-5658&amp;source=wiz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chart" Target="../charts/chart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6.xml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chart" Target="../charts/chart7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677988" y="5638800"/>
            <a:ext cx="8683625" cy="95250"/>
          </a:xfrm>
        </p:spPr>
        <p:txBody>
          <a:bodyPr>
            <a:normAutofit fontScale="2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altLang="ru-RU" sz="800"/>
          </a:p>
        </p:txBody>
      </p:sp>
      <p:sp useBgFill="1"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58122" y="141470"/>
            <a:ext cx="12132291" cy="6192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8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latin typeface="Franklin Gothic Medium Cond" panose="020B0606030402020204" pitchFamily="34" charset="0"/>
                <a:cs typeface="+mn-cs"/>
              </a:rPr>
              <a:t>    </a:t>
            </a:r>
            <a:r>
              <a:rPr lang="ru-RU" sz="4800" b="1" kern="10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  <a:cs typeface="+mn-cs"/>
              </a:rPr>
              <a:t>Бюджет для граждан</a:t>
            </a:r>
          </a:p>
          <a:p>
            <a:pPr algn="ctr">
              <a:defRPr/>
            </a:pPr>
            <a:r>
              <a:rPr lang="ru-RU" sz="3600" b="1" kern="10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  <a:cs typeface="+mn-cs"/>
              </a:rPr>
              <a:t> к проекту бюджета</a:t>
            </a:r>
          </a:p>
          <a:p>
            <a:pPr algn="ctr">
              <a:defRPr/>
            </a:pPr>
            <a:r>
              <a:rPr lang="ru-RU" sz="3600" b="1" kern="10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  <a:cs typeface="+mn-cs"/>
              </a:rPr>
              <a:t>Изобильненского муниципального округа Ставропольского края </a:t>
            </a:r>
          </a:p>
          <a:p>
            <a:pPr algn="ctr">
              <a:defRPr/>
            </a:pPr>
            <a:r>
              <a:rPr lang="ru-RU" sz="3600" b="1" kern="10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  <a:cs typeface="+mn-cs"/>
              </a:rPr>
              <a:t>на 2025 год и плановый период 2026-2027 годов </a:t>
            </a:r>
          </a:p>
        </p:txBody>
      </p:sp>
      <p:pic>
        <p:nvPicPr>
          <p:cNvPr id="33795" name="Picture 2" descr="C:\Users\Пользователь2\Desktop\Почта\мои документы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1263" y="1698625"/>
            <a:ext cx="2705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:\Users\Пользователь2\Desktop\Почта\мои документы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100" y="12176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0413" cy="90805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chemeClr val="bg1"/>
                </a:solidFill>
              </a:rPr>
              <a:t>Уровень долговой нагрузки на бюджет Изобильненского муниципального округа Ставропольского края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61938" y="908050"/>
            <a:ext cx="11809412" cy="5689600"/>
          </a:xfrm>
        </p:spPr>
        <p:txBody>
          <a:bodyPr>
            <a:normAutofit/>
          </a:bodyPr>
          <a:lstStyle/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Предельный объем муниципального долга Изобильненского муниципального округа на 2025 год – 0,00 млн. рублей, 2026 год – 0,0 млн. рублей, 2027 год – 0,0 млн. рублей.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Основной целью долговой политики является</a:t>
            </a:r>
            <a:r>
              <a:rPr lang="ru-RU" altLang="ru-RU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минимизация муниципальных заимствований на стадии планирования бюджета.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Основными задачами долговой политики являются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: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Минимизация размера дефицита бюджета округа;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Сохранение имеющегося уровня долговых обязательств;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Недопущение необоснованных муниципальных заимствований.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Инструменты долговой политики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: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Кредиты кредитных организаций;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Бюджетные кредиты, получаемые от бюджетов бюджетной системы Российской Федерации.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altLang="ru-RU" sz="1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Основные риски, связанные с реализацией долговой политики</a:t>
            </a:r>
            <a:r>
              <a:rPr lang="ru-RU" alt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: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Риск снижения ликвидности рынка заимствований</a:t>
            </a:r>
            <a:r>
              <a:rPr lang="ru-RU" alt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;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Риск роста процентных ставок.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endParaRPr lang="ru-RU" alt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xfrm>
            <a:off x="-41275" y="-26988"/>
            <a:ext cx="12190413" cy="647676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altLang="ru-RU" sz="2400" dirty="0">
                <a:solidFill>
                  <a:schemeClr val="bg1"/>
                </a:solidFill>
              </a:rPr>
            </a:br>
            <a:br>
              <a:rPr lang="ru-RU" altLang="ru-RU" sz="2400" dirty="0">
                <a:solidFill>
                  <a:schemeClr val="bg1"/>
                </a:solidFill>
              </a:rPr>
            </a:br>
            <a:r>
              <a:rPr lang="ru-RU" altLang="ru-RU" sz="2400" b="1" dirty="0">
                <a:solidFill>
                  <a:schemeClr val="bg1"/>
                </a:solidFill>
              </a:rPr>
              <a:t>Р</a:t>
            </a:r>
            <a:r>
              <a:rPr lang="ru-RU" altLang="ru-RU" sz="2000" b="1" dirty="0">
                <a:solidFill>
                  <a:schemeClr val="bg1"/>
                </a:solidFill>
              </a:rPr>
              <a:t>езультаты оценки качества управления бюджетным процессом и стратегического планирования в </a:t>
            </a:r>
            <a:r>
              <a:rPr lang="ru-RU" altLang="ru-RU" sz="2000" b="1" dirty="0" err="1">
                <a:solidFill>
                  <a:schemeClr val="bg1"/>
                </a:solidFill>
              </a:rPr>
              <a:t>Изобильненском</a:t>
            </a:r>
            <a:r>
              <a:rPr lang="ru-RU" altLang="ru-RU" sz="2000" b="1" dirty="0">
                <a:solidFill>
                  <a:schemeClr val="bg1"/>
                </a:solidFill>
              </a:rPr>
              <a:t> муниципальном округе Ставропольского края</a:t>
            </a:r>
            <a:br>
              <a:rPr lang="ru-RU" altLang="ru-RU" sz="2000" b="1" dirty="0">
                <a:solidFill>
                  <a:schemeClr val="bg1"/>
                </a:solidFill>
              </a:rPr>
            </a:br>
            <a:br>
              <a:rPr lang="ru-RU" altLang="ru-RU" sz="2000" b="1" dirty="0">
                <a:solidFill>
                  <a:schemeClr val="bg1"/>
                </a:solidFill>
              </a:rPr>
            </a:br>
            <a:endParaRPr lang="ru-RU" alt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666127"/>
              </p:ext>
            </p:extLst>
          </p:nvPr>
        </p:nvGraphicFramePr>
        <p:xfrm>
          <a:off x="2134766" y="404664"/>
          <a:ext cx="8024813" cy="531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8650" y="5084763"/>
            <a:ext cx="32305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0413" cy="949325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2200" b="1" dirty="0">
                <a:solidFill>
                  <a:schemeClr val="bg1"/>
                </a:solidFill>
              </a:rPr>
              <a:t>Основные характеристики бюджета Изобильненского муниципального округа Ставропольского края на 2025 год и плановый период 2026 и 2027 годов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0940407" y="949325"/>
            <a:ext cx="1201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млн. руб.</a:t>
            </a:r>
          </a:p>
        </p:txBody>
      </p:sp>
      <p:graphicFrame>
        <p:nvGraphicFramePr>
          <p:cNvPr id="29853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16890"/>
              </p:ext>
            </p:extLst>
          </p:nvPr>
        </p:nvGraphicFramePr>
        <p:xfrm>
          <a:off x="18107" y="1484784"/>
          <a:ext cx="12190413" cy="5220291"/>
        </p:xfrm>
        <a:graphic>
          <a:graphicData uri="http://schemas.openxmlformats.org/drawingml/2006/table">
            <a:tbl>
              <a:tblPr/>
              <a:tblGrid>
                <a:gridCol w="422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5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20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7276"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 показателя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 </a:t>
                      </a:r>
                    </a:p>
                  </a:txBody>
                  <a:tcPr marT="45725" marB="45725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Отклонение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Отклонение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(+/-)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(+/-)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92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ДОХОДЫ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2 930,92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2 732,90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-198,02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2 668,34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-64,6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9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в том числе: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92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Налоговые и неналоговые доходы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1 342,83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1 443,79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100,96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1 500,73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56,94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51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Безвозмездные поступления, в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т.ч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.: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1 588,09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1 289,11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-298,98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1 167,61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-121,50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9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Дотации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217,77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34,01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-183,76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-34,01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508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Субсидии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187,40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51,72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-135,68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-47,87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508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Субвенции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1 180,87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1 201,34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20,47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1 161,72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-39,62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9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Иные межбюджетные трансферты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508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РАСХОДЫ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2 930,92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2 732,90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-198,02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2 668,34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-64,56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7418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ПРОФИЦИТ (+), ДЕФИЦИТ (-)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BC1C1C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727075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sz="2200" b="1" dirty="0">
                <a:solidFill>
                  <a:schemeClr val="bg1"/>
                </a:solidFill>
              </a:rPr>
              <a:t>Безвозмездные поступления от других бюджетов бюджетной системы Российской Федерации</a:t>
            </a:r>
            <a:r>
              <a:rPr lang="ru-RU" altLang="ru-RU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4274" name="Text Box 22"/>
          <p:cNvSpPr txBox="1">
            <a:spLocks noChangeArrowheads="1"/>
          </p:cNvSpPr>
          <p:nvPr/>
        </p:nvSpPr>
        <p:spPr bwMode="auto">
          <a:xfrm>
            <a:off x="5038725" y="5013325"/>
            <a:ext cx="185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 sz="1400"/>
          </a:p>
          <a:p>
            <a:pPr algn="ctr"/>
            <a:endParaRPr lang="ru-RU" altLang="ru-RU" sz="140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63663531"/>
              </p:ext>
            </p:extLst>
          </p:nvPr>
        </p:nvGraphicFramePr>
        <p:xfrm>
          <a:off x="262558" y="1196752"/>
          <a:ext cx="568863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58728709"/>
              </p:ext>
            </p:extLst>
          </p:nvPr>
        </p:nvGraphicFramePr>
        <p:xfrm>
          <a:off x="6239222" y="1124744"/>
          <a:ext cx="561662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2350790" y="2420888"/>
            <a:ext cx="0" cy="11521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96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00013"/>
            <a:ext cx="12190413" cy="122555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Структура налоговых и неналоговых доходов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на 2018 - 2021 годы </a:t>
            </a:r>
          </a:p>
        </p:txBody>
      </p:sp>
      <p:sp>
        <p:nvSpPr>
          <p:cNvPr id="50178" name="TextBox 6"/>
          <p:cNvSpPr txBox="1">
            <a:spLocks noChangeArrowheads="1"/>
          </p:cNvSpPr>
          <p:nvPr/>
        </p:nvSpPr>
        <p:spPr bwMode="auto">
          <a:xfrm>
            <a:off x="9839325" y="804863"/>
            <a:ext cx="1919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00"/>
                </a:solidFill>
              </a:rPr>
              <a:t>млн. 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95363"/>
              </p:ext>
            </p:extLst>
          </p:nvPr>
        </p:nvGraphicFramePr>
        <p:xfrm>
          <a:off x="119063" y="1196975"/>
          <a:ext cx="11887819" cy="5094670"/>
        </p:xfrm>
        <a:graphic>
          <a:graphicData uri="http://schemas.openxmlformats.org/drawingml/2006/table">
            <a:tbl>
              <a:tblPr/>
              <a:tblGrid>
                <a:gridCol w="492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5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8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13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Источники доходов </a:t>
                      </a:r>
                    </a:p>
                  </a:txBody>
                  <a:tcPr marL="11974" marR="11974" marT="8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rbel"/>
                        </a:rPr>
                        <a:t>2024 год </a:t>
                      </a:r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rbel"/>
                        </a:rPr>
                        <a:t>(первоначальный)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rbel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rbel"/>
                        </a:rPr>
                        <a:t>Отклонение к 2024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rbel"/>
                        </a:rPr>
                        <a:t> 2026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rbel"/>
                        </a:rPr>
                        <a:t> 2027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rbel"/>
                        </a:rPr>
                        <a:t>абс</a:t>
                      </a:r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rbel"/>
                        </a:rPr>
                        <a:t>.  сумма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rbel"/>
                        </a:rPr>
                        <a:t>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3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Налог на прибыль, доходы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>
                          <a:solidFill>
                            <a:srgbClr val="753312"/>
                          </a:solidFill>
                          <a:effectLst/>
                          <a:latin typeface="Corbel"/>
                        </a:rPr>
                        <a:t>754,18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914,3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B050"/>
                          </a:solidFill>
                          <a:effectLst/>
                          <a:latin typeface="Corbel"/>
                        </a:rPr>
                        <a:t>160,12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121,23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1000,09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1046,4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Налоги на товары (работы, услуги)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753312"/>
                          </a:solidFill>
                          <a:effectLst/>
                          <a:latin typeface="Corbel"/>
                        </a:rPr>
                        <a:t>38,36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43,68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orbel"/>
                        </a:rPr>
                        <a:t>5,32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113,87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47,15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Налоги на совокупный доход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>
                          <a:solidFill>
                            <a:srgbClr val="753312"/>
                          </a:solidFill>
                          <a:effectLst/>
                          <a:latin typeface="Corbel"/>
                        </a:rPr>
                        <a:t>98,89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121,01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B050"/>
                          </a:solidFill>
                          <a:effectLst/>
                          <a:latin typeface="Corbel"/>
                        </a:rPr>
                        <a:t>22,12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122,37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130,16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140,26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Налог на имущество физических лиц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753312"/>
                          </a:solidFill>
                          <a:effectLst/>
                          <a:latin typeface="Corbel"/>
                        </a:rPr>
                        <a:t>50,89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52,23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B050"/>
                          </a:solidFill>
                          <a:effectLst/>
                          <a:latin typeface="Corbel"/>
                        </a:rPr>
                        <a:t>1,34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102,63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53,65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Земельный налог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753312"/>
                          </a:solidFill>
                          <a:effectLst/>
                          <a:latin typeface="Corbel"/>
                        </a:rPr>
                        <a:t>100,84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98,21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orbel"/>
                        </a:rPr>
                        <a:t>-2,63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97,392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101,38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105,58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Государственная пошлина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753312"/>
                          </a:solidFill>
                          <a:effectLst/>
                          <a:latin typeface="Corbel"/>
                        </a:rPr>
                        <a:t>12,91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11,39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orbel"/>
                        </a:rPr>
                        <a:t>-1,52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88,226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11,53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11,68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Доходы от использования имущества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753312"/>
                          </a:solidFill>
                          <a:effectLst/>
                          <a:latin typeface="Corbel"/>
                        </a:rPr>
                        <a:t>76,51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79,05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B050"/>
                          </a:solidFill>
                          <a:effectLst/>
                          <a:latin typeface="Corbel"/>
                        </a:rPr>
                        <a:t>2,54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103,32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78,97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78,82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76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Платежи при пользовании природными ресурсами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>
                          <a:solidFill>
                            <a:srgbClr val="753312"/>
                          </a:solidFill>
                          <a:effectLst/>
                          <a:latin typeface="Corbel"/>
                        </a:rPr>
                        <a:t>0,96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orbel"/>
                        </a:rPr>
                        <a:t>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107,29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Доходы от оказания платных услуг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753312"/>
                          </a:solidFill>
                          <a:effectLst/>
                          <a:latin typeface="Corbel"/>
                        </a:rPr>
                        <a:t>15,47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14,26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effectLst/>
                          <a:latin typeface="Corbel"/>
                        </a:rPr>
                        <a:t>-1,21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92,18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14,76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14,76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753312"/>
                          </a:solidFill>
                          <a:effectLst/>
                          <a:latin typeface="Corbe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orbe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Штрафы, санкции, возмещение ущерба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753312"/>
                          </a:solidFill>
                          <a:effectLst/>
                          <a:latin typeface="Corbel"/>
                        </a:rPr>
                        <a:t>1,15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orbel"/>
                        </a:rPr>
                        <a:t>0,14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112,17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Прочие неналоговые доходы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>
                          <a:solidFill>
                            <a:srgbClr val="753312"/>
                          </a:solidFill>
                          <a:effectLst/>
                          <a:latin typeface="Corbel"/>
                        </a:rPr>
                        <a:t>5,51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6,38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B050"/>
                          </a:solidFill>
                          <a:effectLst/>
                          <a:latin typeface="Corbel"/>
                        </a:rPr>
                        <a:t>0,87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115,79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89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753312"/>
                          </a:solidFill>
                          <a:effectLst/>
                          <a:latin typeface="Corbel"/>
                        </a:rPr>
                        <a:t>1155,7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1342,83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187,16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116,19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1443,79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1500,73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0295" name="Заголовок 1"/>
          <p:cNvSpPr txBox="1">
            <a:spLocks/>
          </p:cNvSpPr>
          <p:nvPr/>
        </p:nvSpPr>
        <p:spPr bwMode="auto">
          <a:xfrm>
            <a:off x="0" y="0"/>
            <a:ext cx="12190413" cy="90805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br>
              <a:rPr lang="ru-RU" altLang="ru-RU" sz="2400" b="1" dirty="0">
                <a:solidFill>
                  <a:schemeClr val="bg1"/>
                </a:solidFill>
                <a:latin typeface="Corbel" pitchFamily="34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Corbel" pitchFamily="34" charset="0"/>
              </a:rPr>
              <a:t>НАЛОГОВЫЕ И НЕНАЛОГОВЫЕ ДОХОДЫ БЮДЖЕТА ИЗОБИЛЬНЕНСКОГО МУНИЦИПАЛЬНОГО ОКРУГА СТАВРОПОЛЬСКОГО КРАЯ НА 2024-2027 ГОДЫ </a:t>
            </a:r>
            <a:br>
              <a:rPr lang="ru-RU" altLang="ru-RU" sz="2400" b="1" dirty="0">
                <a:solidFill>
                  <a:schemeClr val="bg1"/>
                </a:solidFill>
                <a:latin typeface="Corbel" pitchFamily="34" charset="0"/>
              </a:rPr>
            </a:br>
            <a:endParaRPr lang="ru-RU" alt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0413" cy="83661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defRPr/>
            </a:pPr>
            <a:br>
              <a:rPr lang="ru-RU" altLang="ru-RU" sz="2400" kern="0" dirty="0">
                <a:solidFill>
                  <a:schemeClr val="bg1"/>
                </a:solidFill>
              </a:rPr>
            </a:br>
            <a:endParaRPr lang="ru-RU" altLang="ru-RU" sz="2400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pPr indent="450215" algn="just">
              <a:spcAft>
                <a:spcPts val="0"/>
              </a:spcAft>
            </a:pPr>
            <a:endParaRPr lang="ru-RU" sz="1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800" dirty="0">
              <a:latin typeface="Times New Roman"/>
              <a:ea typeface="Times New Roman"/>
            </a:endParaRPr>
          </a:p>
          <a:p>
            <a:r>
              <a:rPr lang="ru-RU" altLang="ru-RU" sz="1800" b="1" kern="0" dirty="0">
                <a:solidFill>
                  <a:schemeClr val="bg1"/>
                </a:solidFill>
              </a:rPr>
              <a:t>ИНФОРМАЦИЯ О  ДОХОДАХ БЮДЖЕТА ИЗОБИЛЬНЕНСКОГО </a:t>
            </a:r>
          </a:p>
          <a:p>
            <a:r>
              <a:rPr lang="ru-RU" altLang="ru-RU" sz="1800" b="1" kern="0" dirty="0">
                <a:solidFill>
                  <a:schemeClr val="bg1"/>
                </a:solidFill>
              </a:rPr>
              <a:t>МУНИЦИПАЛЬНОГО ОКРУГА СТАВРОПОЛЬСКОГО КРАЯ</a:t>
            </a:r>
            <a:endParaRPr lang="ru-RU" sz="1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При определении прогнозируемого объема доходов бюджета</a:t>
            </a:r>
            <a:r>
              <a:rPr lang="ru-RU" sz="1050" dirty="0">
                <a:latin typeface="Arial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муниципального округа на 2025 год и плановый период 2026 и 2027 годов учитывались следующие концептуальные позиции и сведения, полученные в рамках формирования проекта решения: </a:t>
            </a:r>
            <a:endParaRPr lang="ru-RU" sz="1050" dirty="0">
              <a:latin typeface="Arial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/>
                <a:ea typeface="Times New Roman"/>
              </a:rPr>
              <a:t>введение новой прогрессивной шкалы по налогу на доходы физических лиц;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/>
                <a:ea typeface="Times New Roman"/>
              </a:rPr>
              <a:t>внесение изменений в налоговое законодательство в части применения стандартных налоговых вычетов при исчислении налога на доходы физических лиц;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/>
                <a:ea typeface="Times New Roman"/>
              </a:rPr>
              <a:t>установление новых нормативов отчислений от налога на доходы физических лиц в отношении налоговой базы превышающей 2,4 миллиона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/>
                <a:ea typeface="Times New Roman"/>
              </a:rPr>
              <a:t>установление на 2025 год коэффициента, отражающего региональные особенности рынка труда на территории Ставропольского края, используемого для расчета размера фиксированных авансовых платежей, уплачиваемых иностранными гражданами, осуществляющими трудовую деятельность по найму в Российской Федерации на основании патента;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/>
                <a:ea typeface="Times New Roman"/>
              </a:rPr>
              <a:t>индексация ставок акцизов на нефтепродукты,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изменение порядка их перераспределения между субъектами Российской Федерации;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/>
                <a:ea typeface="Times New Roman"/>
              </a:rPr>
              <a:t>увеличение порога получаемого дохода для возможности применения упрощенной системы налогообложения  (далее – УСН) с 200 миллионов рублей до 450 миллионов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/>
                <a:ea typeface="Times New Roman"/>
              </a:rPr>
              <a:t>отмена освобождения от уплаты налога на добавленную стоимость для плательщиков УСН, в том числе переходящих на УСН с 01 января 2025 года,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чьи доходы в предшествующем налоговом периоде, учитываемые для целей налогообложения в совокупности превысили 60 миллионов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/>
                <a:ea typeface="Times New Roman"/>
              </a:rPr>
              <a:t>отмена с 01 января 2025 года повышенных ставок по УСН в размере 8 и 20 процентов при превышении в течение налогового периода порога доходов в размере 150 миллионов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/>
                <a:ea typeface="Times New Roman"/>
              </a:rPr>
              <a:t>продление предоставления «налоговых каникул» для отдельных категорий нало­гоплательщиков - индивидуальных предпринимателей, применяющих УСН  и патентную систему налогообложения до 01 января 2027 года; </a:t>
            </a:r>
            <a:endParaRPr lang="ru-RU" sz="1400" dirty="0">
              <a:latin typeface="Times New Roman"/>
              <a:ea typeface="Times New Roman"/>
            </a:endParaRPr>
          </a:p>
          <a:p>
            <a:endParaRPr lang="ru-RU" altLang="ru-RU" sz="18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pPr marL="342900" indent="-342900" algn="just">
              <a:buAutoNum type="arabicParenR" startAt="4"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ru-RU" altLang="ru-RU" sz="2400" b="1" kern="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ru-RU" altLang="ru-RU" sz="2400" b="1" kern="0" dirty="0">
              <a:solidFill>
                <a:schemeClr val="bg1"/>
              </a:solidFill>
            </a:endParaRP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218038" y="264417"/>
            <a:ext cx="11999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254000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112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0413" cy="83661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defRPr/>
            </a:pPr>
            <a:br>
              <a:rPr lang="ru-RU" altLang="ru-RU" sz="2400" kern="0" dirty="0">
                <a:solidFill>
                  <a:schemeClr val="bg1"/>
                </a:solidFill>
              </a:rPr>
            </a:br>
            <a:endParaRPr lang="ru-RU" altLang="ru-RU" sz="2400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r>
              <a:rPr lang="ru-RU" altLang="ru-RU" sz="1800" b="1" kern="0" dirty="0">
                <a:solidFill>
                  <a:schemeClr val="bg1"/>
                </a:solidFill>
              </a:rPr>
              <a:t>ИНФОРМАЦИЯ О  ДОХОДАХ БЮДЖЕТА ИЗОБИЛЬНЕНСКОГО </a:t>
            </a:r>
          </a:p>
          <a:p>
            <a:r>
              <a:rPr lang="ru-RU" altLang="ru-RU" sz="1800" b="1" kern="0" dirty="0">
                <a:solidFill>
                  <a:schemeClr val="bg1"/>
                </a:solidFill>
              </a:rPr>
              <a:t>МУНИЦИПАЛЬНОГО ОКРУГА СТАВРОПОЛЬСКОГО КРАЯ</a:t>
            </a:r>
            <a:endParaRPr lang="ru-RU" sz="1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10)	повышение ставки по налогу на имущество физических лиц в отношении объектов недвижимости, кадастровая стоимость которых превышает 300,0 миллионов рублей до 2,5 процентов;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11)	стимулирующие меры поддержки бизнеса, применяемые на федеральном и региональном уровне с целью создания условия для </a:t>
            </a:r>
            <a:r>
              <a:rPr lang="ru-RU" sz="1600" dirty="0" err="1">
                <a:latin typeface="Times New Roman"/>
                <a:ea typeface="Times New Roman"/>
              </a:rPr>
              <a:t>импортозамещения</a:t>
            </a:r>
            <a:r>
              <a:rPr lang="ru-RU" sz="1600" dirty="0">
                <a:latin typeface="Times New Roman"/>
                <a:ea typeface="Times New Roman"/>
              </a:rPr>
              <a:t> ввозимых товаров и стабилизации экономики государства;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12)	продление действия льгот отдельным категориям граждан  Российской  Федерации, принимающим   (принимавшим)   участие   в   специальной  военной  операции, проводимой на территориях Украины, Донецкой Народной Республики и Луганской Народной  Республики  с  24  февраля 2022 года и на территориях Запорожской области   и   Херсонской   области   с  30  сентября  2022  года, а также членам их семей на налоговый период 2024 года;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13)	введение института туристического налога;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14)	введение в действие нового Порядка определения размера арендной платы за земельные участки, находящиеся в муниципальной собственности Изобильненского муниципального округа Ставропольского края, и предоставленные в аренду без торгов, утвержденного решением Думы Изобильненского муниципального округа Ставропольского края  от 30 августа 2024 года № 256;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15)	прекращение в 2025 году деятельности на территории муниципального округа юридического лица, уплачивающего в бюджет муниципального округа существенные суммы налога на доходы с физических лиц, открывшего на территории округа обособленное подразделения на время выполнения строительных и пусконаладочных работ, предусмотренных контрактом. </a:t>
            </a:r>
          </a:p>
          <a:p>
            <a:endParaRPr lang="ru-RU" altLang="ru-RU" sz="18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pPr marL="342900" indent="-342900" algn="just">
              <a:buAutoNum type="arabicParenR" startAt="4"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ru-RU" altLang="ru-RU" sz="2400" b="1" kern="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ru-RU" altLang="ru-RU" sz="2400" b="1" kern="0" dirty="0">
              <a:solidFill>
                <a:schemeClr val="bg1"/>
              </a:solidFill>
            </a:endParaRP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218038" y="264417"/>
            <a:ext cx="11999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254000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3229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0413" cy="83661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/>
            <a:br>
              <a:rPr lang="ru-RU" altLang="ru-RU" sz="2400" kern="0" dirty="0">
                <a:solidFill>
                  <a:schemeClr val="bg1"/>
                </a:solidFill>
              </a:rPr>
            </a:br>
            <a:endParaRPr lang="ru-RU" altLang="ru-RU" sz="2400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  <a:p>
            <a:r>
              <a:rPr lang="ru-RU" altLang="ru-RU" sz="2400" b="1" kern="0" dirty="0">
                <a:solidFill>
                  <a:schemeClr val="bg1"/>
                </a:solidFill>
              </a:rPr>
              <a:t>ИНФОРМАЦИЯ О  ДОХОДАХ БЮДЖЕТА </a:t>
            </a:r>
          </a:p>
          <a:p>
            <a:r>
              <a:rPr lang="ru-RU" altLang="ru-RU" sz="2400" b="1" kern="0" dirty="0">
                <a:solidFill>
                  <a:schemeClr val="bg1"/>
                </a:solidFill>
              </a:rPr>
              <a:t>ИЗОБИЛЬНЕНСКОГО МУНИЦИПАЛЬНОГО ОКРУГА СТАВРОПОЛЬСКОГО КРАЯ</a:t>
            </a:r>
            <a:br>
              <a:rPr lang="ru-RU" altLang="ru-RU" sz="2400" b="1" kern="0" dirty="0">
                <a:solidFill>
                  <a:schemeClr val="bg1"/>
                </a:solidFill>
              </a:rPr>
            </a:br>
            <a:endParaRPr lang="ru-RU" sz="2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Объем доходов бюджета муниципального округа без учета безвозмездных поступлений определен на 2025 год в сумме 1 342 825 526,86 рубля, в том числе налоговые доходы – 1 240 824 762,80 рубля, неналоговые доходы – 102 000 764,06 рубля. </a:t>
            </a:r>
            <a:endParaRPr lang="ru-RU" sz="1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Прогнозируемый прирост поступлений налоговых и неналоговых доходов в бюджет муниципального округа в 2025 году к первоначальному плану доходов на 2024 год составит 187 152 819,94 рубля или 16,19 процента.</a:t>
            </a:r>
            <a:endParaRPr lang="ru-RU" sz="1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Объем доходов бюджета муниципального округа без учета безвозмездных поступлений на 2026 год определен в сумме 1 443 787 907,73 рубля, в том числе налоговые доходы – 1 341 902 417,00 рубля, неналоговые доходы – 101 885 490,73 рубля. </a:t>
            </a:r>
            <a:endParaRPr lang="ru-RU" sz="1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Прогнозируемый прирост поступлений налоговых и неналоговых доходов в бюджет муниципального округа в 2026 году прогнозно составит 100 962 380,87 рубля или 7,52 процента по отношению к  планируемым показателям на 2025 год.</a:t>
            </a:r>
            <a:endParaRPr lang="ru-RU" sz="1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Объем доходов бюджета муниципального округа без учета безвозмездных поступлений определен на 2027 год  в сумме 1 500 727 922,73 рубля, в том числе налоговые доходы – 1 404 833 047,00 рублей, неналоговые доходы – 95 894 875,73 рубля. </a:t>
            </a:r>
            <a:endParaRPr lang="ru-RU" sz="1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Прогнозируемый рост поступлений налоговых и неналоговых доходов в бюджет муниципального округа в 2027 году составит 56 940 015,00 рублей или 3,94 процента по отношению к  планируемым показателям на 2026 год.</a:t>
            </a:r>
            <a:endParaRPr lang="ru-RU" sz="1800" dirty="0">
              <a:latin typeface="Times New Roman"/>
              <a:ea typeface="Times New Roman"/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pPr algn="just"/>
            <a:endParaRPr lang="ru-RU" altLang="ru-RU" sz="2400" b="1" kern="0" dirty="0">
              <a:solidFill>
                <a:schemeClr val="bg1"/>
              </a:solidFill>
            </a:endParaRPr>
          </a:p>
          <a:p>
            <a:endParaRPr lang="ru-RU" altLang="ru-RU" sz="2400" b="1" kern="0" dirty="0">
              <a:solidFill>
                <a:schemeClr val="bg1"/>
              </a:solidFill>
            </a:endParaRP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190500" y="836613"/>
            <a:ext cx="11999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254000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0413" cy="1071563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</a:rPr>
              <a:t>РАСХОДЫ БЮДЖЕТА ПО РАЗДЕЛАМ И ПОДРАЗДЕЛАМ КЛАССИФИКАЦИИ РАСХОДОВ БЮДЖЕТА НА 202</a:t>
            </a:r>
            <a:r>
              <a:rPr lang="en-US" altLang="ru-RU" sz="2800" b="1" dirty="0">
                <a:solidFill>
                  <a:schemeClr val="bg1"/>
                </a:solidFill>
              </a:rPr>
              <a:t>3</a:t>
            </a:r>
            <a:r>
              <a:rPr lang="ru-RU" altLang="ru-RU" sz="2800" b="1" dirty="0">
                <a:solidFill>
                  <a:schemeClr val="bg1"/>
                </a:solidFill>
              </a:rPr>
              <a:t>-202</a:t>
            </a:r>
            <a:r>
              <a:rPr lang="en-US" altLang="ru-RU" sz="2800" b="1" dirty="0">
                <a:solidFill>
                  <a:schemeClr val="bg1"/>
                </a:solidFill>
              </a:rPr>
              <a:t>6</a:t>
            </a:r>
            <a:r>
              <a:rPr lang="ru-RU" altLang="ru-RU" sz="2800" b="1" dirty="0">
                <a:solidFill>
                  <a:schemeClr val="bg1"/>
                </a:solidFill>
              </a:rPr>
              <a:t> ГОДЫ </a:t>
            </a:r>
          </a:p>
        </p:txBody>
      </p:sp>
      <p:graphicFrame>
        <p:nvGraphicFramePr>
          <p:cNvPr id="34901" name="Group 8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7107471"/>
              </p:ext>
            </p:extLst>
          </p:nvPr>
        </p:nvGraphicFramePr>
        <p:xfrm>
          <a:off x="46038" y="1474788"/>
          <a:ext cx="12096750" cy="5376226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8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1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202</a:t>
                      </a:r>
                      <a:r>
                        <a:rPr lang="en-US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3</a:t>
                      </a:r>
                      <a:r>
                        <a:rPr lang="ru-RU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202</a:t>
                      </a:r>
                      <a:r>
                        <a:rPr lang="en-US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4</a:t>
                      </a:r>
                      <a:r>
                        <a:rPr lang="ru-RU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202</a:t>
                      </a:r>
                      <a:r>
                        <a:rPr lang="en-US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5</a:t>
                      </a:r>
                      <a:r>
                        <a:rPr lang="ru-RU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202</a:t>
                      </a:r>
                      <a:r>
                        <a:rPr lang="en-US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6</a:t>
                      </a:r>
                      <a:r>
                        <a:rPr lang="ru-RU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Общегосударственные вопросы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339,82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429,92</a:t>
                      </a:r>
                      <a:endParaRPr lang="ru-RU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384,52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369,34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Национальная оборона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1,9</a:t>
                      </a:r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2,03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2,03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12,39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13,73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11,91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Национальная экономика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130,36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86,53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41,23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55,11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Жилищно-коммунальное хозяйство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119,44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154,75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120,25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106,06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1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Образование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1 187,21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1 522,29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1 504,76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1 380,46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Культура и кинематография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148,46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140,44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138,47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137,39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1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Социальная политика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693,39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523,92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487,55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475,2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Физическая культура и спорт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27,18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28,81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23,63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23,58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1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7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Условно-утвержденные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0,00 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88,60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124,78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81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ИТОГО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2 658,35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2 902,45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2 803,24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2 685,96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8450" name="TextBox 5"/>
          <p:cNvSpPr txBox="1">
            <a:spLocks noChangeArrowheads="1"/>
          </p:cNvSpPr>
          <p:nvPr/>
        </p:nvSpPr>
        <p:spPr bwMode="auto">
          <a:xfrm>
            <a:off x="10912475" y="1044575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2060"/>
                </a:solidFill>
                <a:latin typeface="Corbel" pitchFamily="34" charset="0"/>
              </a:rPr>
              <a:t>млн. руб.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30598868"/>
              </p:ext>
            </p:extLst>
          </p:nvPr>
        </p:nvGraphicFramePr>
        <p:xfrm>
          <a:off x="2031735" y="720019"/>
          <a:ext cx="8126942" cy="541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256"/>
            <a:ext cx="12190413" cy="1143000"/>
          </a:xfrm>
        </p:spPr>
        <p:txBody>
          <a:bodyPr>
            <a:noAutofit/>
          </a:bodyPr>
          <a:lstStyle/>
          <a:p>
            <a:pPr>
              <a:tabLst>
                <a:tab pos="4190581" algn="l"/>
              </a:tabLst>
            </a:pP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Структура расходов бюджета </a:t>
            </a:r>
            <a:b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6"/>
          <p:cNvSpPr txBox="1"/>
          <p:nvPr/>
        </p:nvSpPr>
        <p:spPr>
          <a:xfrm>
            <a:off x="10031131" y="476672"/>
            <a:ext cx="1918649" cy="40009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млн. рублей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7068" y="3717032"/>
            <a:ext cx="2184118" cy="127726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ru-RU" sz="4300" b="1" dirty="0">
                <a:solidFill>
                  <a:schemeClr val="bg1"/>
                </a:solidFill>
              </a:rPr>
              <a:t>2</a:t>
            </a:r>
            <a:r>
              <a:rPr lang="en-US" sz="4300" b="1" dirty="0">
                <a:solidFill>
                  <a:schemeClr val="bg1"/>
                </a:solidFill>
              </a:rPr>
              <a:t>9</a:t>
            </a:r>
            <a:r>
              <a:rPr lang="ru-RU" sz="4300" b="1" dirty="0">
                <a:solidFill>
                  <a:schemeClr val="bg1"/>
                </a:solidFill>
              </a:rPr>
              <a:t>3</a:t>
            </a:r>
            <a:r>
              <a:rPr lang="en-US" sz="4300" b="1" dirty="0">
                <a:solidFill>
                  <a:schemeClr val="bg1"/>
                </a:solidFill>
              </a:rPr>
              <a:t>0</a:t>
            </a:r>
            <a:r>
              <a:rPr lang="ru-RU" sz="4300" b="1" dirty="0">
                <a:solidFill>
                  <a:schemeClr val="bg1"/>
                </a:solidFill>
              </a:rPr>
              <a:t>,9</a:t>
            </a:r>
          </a:p>
          <a:p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349446" y="745347"/>
            <a:ext cx="4258291" cy="446264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Социальные выплаты (435,2)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607738" y="6540833"/>
            <a:ext cx="684088" cy="369332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015170" y="3573016"/>
            <a:ext cx="2760713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671196" y="5381636"/>
            <a:ext cx="0" cy="32784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71196" y="5709484"/>
            <a:ext cx="23039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183438" y="3553659"/>
            <a:ext cx="3688727" cy="446264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Прочие расходы (355,6)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425439" y="5457533"/>
            <a:ext cx="2077819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503257" y="4005064"/>
            <a:ext cx="600403" cy="1462709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11647" y="5378630"/>
            <a:ext cx="3782421" cy="6617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>
              <a:lnSpc>
                <a:spcPts val="2133"/>
              </a:lnSpc>
            </a:pPr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Оплата труда </a:t>
            </a:r>
          </a:p>
          <a:p>
            <a:pPr>
              <a:lnSpc>
                <a:spcPts val="2133"/>
              </a:lnSpc>
            </a:pPr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с начислениями (1 656,3)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059127" y="1760439"/>
            <a:ext cx="4534941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701184" y="1314175"/>
            <a:ext cx="1057316" cy="44626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ru-RU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(21</a:t>
            </a:r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ru-RU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07932" y="1314175"/>
            <a:ext cx="1233647" cy="44626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ru-RU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Налоги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6959192" y="1196753"/>
            <a:ext cx="95997" cy="435988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7066401" y="1205122"/>
            <a:ext cx="4116711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546278" y="932444"/>
            <a:ext cx="4194394" cy="44626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ru-RU" sz="2100" b="1" dirty="0">
                <a:solidFill>
                  <a:schemeClr val="bg2">
                    <a:lumMod val="25000"/>
                  </a:schemeClr>
                </a:solidFill>
              </a:rPr>
              <a:t> (213) Коммунальные услуги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134766" y="2600038"/>
            <a:ext cx="2160240" cy="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2828391" y="2600038"/>
            <a:ext cx="24118" cy="396916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335316" y="2989585"/>
            <a:ext cx="2493073" cy="5039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TextBox 2057"/>
          <p:cNvSpPr txBox="1"/>
          <p:nvPr/>
        </p:nvSpPr>
        <p:spPr>
          <a:xfrm>
            <a:off x="331254" y="2276873"/>
            <a:ext cx="2698791" cy="769429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ru-RU" sz="2100" b="1" dirty="0">
                <a:solidFill>
                  <a:schemeClr val="accent4">
                    <a:lumMod val="75000"/>
                  </a:schemeClr>
                </a:solidFill>
              </a:rPr>
              <a:t>Содержание дорог</a:t>
            </a:r>
          </a:p>
          <a:p>
            <a:r>
              <a:rPr lang="ru-RU" sz="2100" b="1" dirty="0">
                <a:solidFill>
                  <a:schemeClr val="accent4">
                    <a:lumMod val="75000"/>
                  </a:schemeClr>
                </a:solidFill>
              </a:rPr>
              <a:t>(100,7)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1366460" y="1825705"/>
            <a:ext cx="350461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4871070" y="1823339"/>
            <a:ext cx="0" cy="378304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TextBox 2063"/>
          <p:cNvSpPr txBox="1"/>
          <p:nvPr/>
        </p:nvSpPr>
        <p:spPr>
          <a:xfrm>
            <a:off x="1394894" y="1407038"/>
            <a:ext cx="3243812" cy="446264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</a:rPr>
              <a:t>148,4Благоустройство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553917" y="6160373"/>
            <a:ext cx="636496" cy="69762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ru-RU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22598" y="1378708"/>
            <a:ext cx="4968552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591150" y="1348155"/>
            <a:ext cx="0" cy="378304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4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938" y="476250"/>
            <a:ext cx="11809412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Администратор доходов бюджета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орган государственной власти (государственный орган), орган местного самоуправления, орган местной администрации, орган управления государственным внебюджетным фондом, Центральный банк Российской Федерации, бюджетное учреждение, осуществляющие в соответствии с законодательством Российской Федерации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Федерации.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Администратор источников финансирования дефицита бюджета (администратор источников финансирования дефицита соответствующего бюджета)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орган государственной власти (государственный орган), орган местного самоуправления, орган местной администрации, орган управления государственным внебюджетным фондом, иная организация, имеющие право в соответствии с Бюджетным кодексом осуществлять операции с источниками финансирования дефицита бюджета.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 algn="just">
              <a:defRPr/>
            </a:pPr>
            <a:r>
              <a:rPr lang="ru-RU" alt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Бюджет</a:t>
            </a:r>
            <a:r>
              <a:rPr lang="ru-RU" altLang="ru-RU" sz="1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 </a:t>
            </a:r>
            <a:r>
              <a:rPr lang="ru-RU" alt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– форма образования и расходования денежных средств, предназначенных для финансового обеспечения 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задач и   функций государства и местного самоуправления.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 algn="just"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Бюджетная роспись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в целях исполнения бюджета по расходам (источникам финансирования дефицита бюджета).</a:t>
            </a:r>
            <a:r>
              <a:rPr lang="ru-RU" alt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 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 algn="just"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Бюджетная система Российской Федерации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 algn="just"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Бюджетная смета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документ, устанавливающий в соответствии с классификацией расходов бюджетов лимиты бюджетных обязательств казенного учреждения.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 algn="just"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Бюджетное учреждение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- государственное (муниципальное) учреждение, финансовое обеспечение выполнения функций которого, в том числе по оказанию государственных (муниципальных) услуг физическим и юридическим лицам в соответствии с государственным (муниципальным) заданием, осуществляется за счет средств соответствующего бюджета на основе бюджетной сметы.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>
          <a:xfrm>
            <a:off x="334963" y="-26988"/>
            <a:ext cx="11133137" cy="10080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tabLst>
                <a:tab pos="1438275" algn="l"/>
              </a:tabLst>
              <a:defRPr/>
            </a:pPr>
            <a:r>
              <a:rPr lang="ru-RU" altLang="ru-RU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onsole" pitchFamily="49" charset="0"/>
              </a:rPr>
              <a:t>ГЛОССАРИЙ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164243" y="5733256"/>
            <a:ext cx="11832551" cy="840289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74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anchor="ctr"/>
          <a:lstStyle/>
          <a:p>
            <a:pPr marL="1792288" algn="just">
              <a:lnSpc>
                <a:spcPts val="2200"/>
              </a:lnSpc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marL="1792288" algn="just">
              <a:lnSpc>
                <a:spcPts val="2200"/>
              </a:lnSpc>
              <a:defRPr/>
            </a:pPr>
            <a:r>
              <a:rPr lang="ru-RU" sz="2400" b="1" dirty="0">
                <a:solidFill>
                  <a:schemeClr val="tx1"/>
                </a:solidFill>
              </a:rPr>
              <a:t>Обеспечение доступным и комфортным жильем молодых семей</a:t>
            </a:r>
            <a:endParaRPr lang="ru-RU" sz="2800" dirty="0">
              <a:hlinkClick r:id="rId3"/>
            </a:endParaRPr>
          </a:p>
          <a:p>
            <a:pPr algn="just">
              <a:lnSpc>
                <a:spcPts val="2200"/>
              </a:lnSpc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3948" y="1726236"/>
            <a:ext cx="11904497" cy="866306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  <a:alpha val="74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anchor="ctr"/>
          <a:lstStyle/>
          <a:p>
            <a:pPr>
              <a:lnSpc>
                <a:spcPts val="2400"/>
              </a:lnSpc>
              <a:tabLst>
                <a:tab pos="90488" algn="l"/>
                <a:tab pos="806450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                 Благоустройство сквера в п. </a:t>
            </a:r>
            <a:r>
              <a:rPr lang="ru-RU" sz="2400" b="1" dirty="0" err="1">
                <a:solidFill>
                  <a:schemeClr val="tx1"/>
                </a:solidFill>
              </a:rPr>
              <a:t>Солнечнодольске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72870" y="2852936"/>
            <a:ext cx="11832550" cy="886211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73333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anchor="ctr"/>
          <a:lstStyle/>
          <a:p>
            <a:pPr marL="1882775" algn="just">
              <a:lnSpc>
                <a:spcPts val="2100"/>
              </a:lnSpc>
              <a:tabLst>
                <a:tab pos="1349375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</a:rPr>
              <a:t>Капитальный ремонт и ремонт автомобильных дорог общего пользования местного значения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317065" y="1870252"/>
            <a:ext cx="1902938" cy="5782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0,</a:t>
            </a:r>
            <a:r>
              <a:rPr lang="en-US" sz="28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5</a:t>
            </a:r>
            <a:endParaRPr lang="ru-RU" sz="28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414686" y="5856395"/>
            <a:ext cx="2011084" cy="594010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12,4</a:t>
            </a:r>
            <a:endParaRPr lang="ru-RU" sz="28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2487" name="Заголовок 1"/>
          <p:cNvSpPr txBox="1">
            <a:spLocks/>
          </p:cNvSpPr>
          <p:nvPr/>
        </p:nvSpPr>
        <p:spPr bwMode="auto">
          <a:xfrm>
            <a:off x="0" y="0"/>
            <a:ext cx="12190413" cy="7651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rebuchet MS" pitchFamily="34" charset="0"/>
              </a:rPr>
              <a:t>ОБЩЕСТВЕННО-ЗНАЧИМЫЕ ПРОЕКТЫ В </a:t>
            </a:r>
            <a:r>
              <a:rPr lang="ru-RU" altLang="ru-RU" sz="2800" b="1" dirty="0">
                <a:solidFill>
                  <a:schemeClr val="bg1"/>
                </a:solidFill>
                <a:latin typeface="Calibri" pitchFamily="34" charset="0"/>
              </a:rPr>
              <a:t>2025 </a:t>
            </a:r>
            <a:r>
              <a:rPr lang="ru-RU" altLang="ru-RU" sz="2800" b="1" dirty="0">
                <a:solidFill>
                  <a:schemeClr val="bg1"/>
                </a:solidFill>
                <a:latin typeface="Trebuchet MS" pitchFamily="34" charset="0"/>
              </a:rPr>
              <a:t>ГОДУ</a:t>
            </a:r>
          </a:p>
        </p:txBody>
      </p:sp>
      <p:sp>
        <p:nvSpPr>
          <p:cNvPr id="62488" name="TextBox 6"/>
          <p:cNvSpPr txBox="1">
            <a:spLocks noChangeArrowheads="1"/>
          </p:cNvSpPr>
          <p:nvPr/>
        </p:nvSpPr>
        <p:spPr bwMode="auto">
          <a:xfrm>
            <a:off x="10033000" y="992188"/>
            <a:ext cx="191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Georgia" pitchFamily="18" charset="0"/>
              </a:rPr>
              <a:t>млн. рублей</a:t>
            </a:r>
          </a:p>
        </p:txBody>
      </p:sp>
      <p:pic>
        <p:nvPicPr>
          <p:cNvPr id="62489" name="Picture 2" descr="C:\Documents and Settings\finkvma1\Рабочий стол\Почта\Открытый бюджет\бк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952" y="2924944"/>
            <a:ext cx="88265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0" name="Picture 6" descr="C:\Users\Пользователь2\Desktop\Почта\мои документы\png-transparent-family-child-famil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485" y="5755874"/>
            <a:ext cx="9302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C:\Users\Пользователь2\Desktop\Почта\Открытый бюджет\2024 г\665746_html_f69c4224c3f63da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3" y="1855912"/>
            <a:ext cx="924293" cy="60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86187" y="4292017"/>
            <a:ext cx="11832550" cy="886211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  <a:alpha val="73333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anchor="ctr"/>
          <a:lstStyle/>
          <a:p>
            <a:pPr marL="1882775" algn="just">
              <a:lnSpc>
                <a:spcPts val="2100"/>
              </a:lnSpc>
              <a:tabLst>
                <a:tab pos="1349375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</a:rPr>
              <a:t>Транспортное обслуживание населения сельских территорий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2342" y="2993333"/>
            <a:ext cx="1887661" cy="576008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100,7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0836" y="4447118"/>
            <a:ext cx="2094934" cy="57600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5,6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2" y="4342989"/>
            <a:ext cx="885780" cy="8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0413" cy="981075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</a:rPr>
              <a:t>Расходы бюджета в разрезе видов расходов бюджета на 2025 год и плановый период 2026 и 2027</a:t>
            </a:r>
            <a:r>
              <a:rPr lang="en-US" altLang="ru-RU" sz="2800" b="1" dirty="0">
                <a:solidFill>
                  <a:schemeClr val="bg1"/>
                </a:solidFill>
              </a:rPr>
              <a:t> </a:t>
            </a:r>
            <a:r>
              <a:rPr lang="ru-RU" altLang="ru-RU" sz="2800" b="1" dirty="0">
                <a:solidFill>
                  <a:schemeClr val="bg1"/>
                </a:solidFill>
              </a:rPr>
              <a:t>годы </a:t>
            </a:r>
          </a:p>
        </p:txBody>
      </p:sp>
      <p:graphicFrame>
        <p:nvGraphicFramePr>
          <p:cNvPr id="263244" name="Group 7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67176539"/>
              </p:ext>
            </p:extLst>
          </p:nvPr>
        </p:nvGraphicFramePr>
        <p:xfrm>
          <a:off x="190500" y="1423988"/>
          <a:ext cx="11809413" cy="5148936"/>
        </p:xfrm>
        <a:graphic>
          <a:graphicData uri="http://schemas.openxmlformats.org/drawingml/2006/table">
            <a:tbl>
              <a:tblPr/>
              <a:tblGrid>
                <a:gridCol w="554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 год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2026 год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2027 год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Расходы на выплаты персоналу в целях обеспечения выполнения функций муниципальными органами, казенными учреждениями, органами управления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951,29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951,82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939,39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Закупка товаров, работ и услуг для обеспечения государственных (муниципальных) нужд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449,30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326,81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295,27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437,03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445,33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445,55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Капитальные вложения в объекты государственной (муниципальной) собственности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Межбюджетные трансферты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1 005,28</a:t>
                      </a:r>
                      <a:endParaRPr kumimoji="0" lang="en-US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938,08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865,38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Обслуживание муниципального долга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6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Иные бюджетные ассигнования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87,92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33,82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47,61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Условно-утвержденные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36,94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75,04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  ИТОГО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2 930,92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2 732,90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2 668,34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3552" name="TextBox 5"/>
          <p:cNvSpPr txBox="1">
            <a:spLocks noChangeArrowheads="1"/>
          </p:cNvSpPr>
          <p:nvPr/>
        </p:nvSpPr>
        <p:spPr bwMode="auto">
          <a:xfrm>
            <a:off x="10744200" y="1025525"/>
            <a:ext cx="1446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Corbel" pitchFamily="34" charset="0"/>
              </a:rPr>
              <a:t>млн. руб.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0413" cy="69215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eaLnBrk="1" hangingPunct="1"/>
            <a:br>
              <a:rPr lang="ru-RU" altLang="ru-RU" sz="2400" dirty="0">
                <a:solidFill>
                  <a:schemeClr val="bg1"/>
                </a:solidFill>
              </a:rPr>
            </a:br>
            <a:r>
              <a:rPr lang="ru-RU" altLang="ru-RU" sz="2800" b="1" dirty="0">
                <a:solidFill>
                  <a:schemeClr val="bg1"/>
                </a:solidFill>
              </a:rPr>
              <a:t>Сведения о расходах бюджета в разрезе муниципальных программ</a:t>
            </a:r>
            <a:br>
              <a:rPr lang="ru-RU" altLang="ru-RU" sz="2400" dirty="0">
                <a:solidFill>
                  <a:schemeClr val="bg1"/>
                </a:solidFill>
              </a:rPr>
            </a:br>
            <a:endParaRPr lang="ru-RU" alt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38073" name="Group 18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23484597"/>
              </p:ext>
            </p:extLst>
          </p:nvPr>
        </p:nvGraphicFramePr>
        <p:xfrm>
          <a:off x="118542" y="919681"/>
          <a:ext cx="11852275" cy="5594759"/>
        </p:xfrm>
        <a:graphic>
          <a:graphicData uri="http://schemas.openxmlformats.org/drawingml/2006/table">
            <a:tbl>
              <a:tblPr/>
              <a:tblGrid>
                <a:gridCol w="597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0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5459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Отклонение 2025 к 2024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год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год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(+/-)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/>
                        </a:rPr>
                        <a:t>год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образования"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1 439,59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1 377,85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-61,74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95,71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1 306,69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1 211,93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9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"Сохранение и развитие культуры"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189,67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236,88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47,21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124,89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230,86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226,98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сельского хозяйства"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6,58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3,82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-2,76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58,05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3,82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3,82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"Социальная поддержка граждан"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521,54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472,2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-49,34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90,54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491,65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491,75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"Молодежная политика"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5,49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6,11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0,62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111,29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5,71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5,69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физической культуры и спорта"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28,69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27,62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-1,07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96,27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21,79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3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транспортной системы и обеспечение безопасности дорожного движения"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79,02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106,33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27,31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134,56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50,68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52,73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"Безопасный городской округ"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43,31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50,81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117,32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48,86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48,51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"Управление финансами"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23,08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24,93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108,02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23,97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23,95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0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"Управление имуществом"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16,73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18,22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108,91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18,05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17,99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86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экономики"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23,67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107,01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22,13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14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муниципальной службы"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103,37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0,50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0,50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8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"Профилактика правонарушений, терроризма, межнациональные отношения и поддержка казачества"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0,17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110,56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9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«Развитие жилищно-коммунального хозяйства»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154,13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187,49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33,36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121,64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149,81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142,93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9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«Формирование современной городской среды»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0,46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-0,08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85,19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8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МП «Создание условий для обеспечения доступным и комфортным жильем граждан Изобильненского городского округа Ставропольского края»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4,64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268,32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0,15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0,15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3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363,93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378,46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14,53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103,99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319,67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320,93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60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36,95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75,03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60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2 902,45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2 930,92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28,47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100,98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2 732,90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2 668,34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5727" name="TextBox 4"/>
          <p:cNvSpPr txBox="1">
            <a:spLocks noChangeArrowheads="1"/>
          </p:cNvSpPr>
          <p:nvPr/>
        </p:nvSpPr>
        <p:spPr bwMode="auto">
          <a:xfrm>
            <a:off x="10911060" y="553732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Corbel" pitchFamily="34" charset="0"/>
              </a:rPr>
              <a:t>млн. руб.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0413" cy="836613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</a:rPr>
              <a:t>Информация о расходах бюджета в разрезе муниципальных программ с данными о достигнутых и планируемых целевых показателях программ*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102779" name="Group 3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247315"/>
              </p:ext>
            </p:extLst>
          </p:nvPr>
        </p:nvGraphicFramePr>
        <p:xfrm>
          <a:off x="7938" y="981074"/>
          <a:ext cx="12227214" cy="5174481"/>
        </p:xfrm>
        <a:graphic>
          <a:graphicData uri="http://schemas.openxmlformats.org/drawingml/2006/table">
            <a:tbl>
              <a:tblPr/>
              <a:tblGrid>
                <a:gridCol w="6707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9694">
                <a:tc gridSpan="7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Муниципальная программа «Развитие образования»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386"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 индикатора достижения цели</a:t>
                      </a:r>
                    </a:p>
                  </a:txBody>
                  <a:tcPr marT="45699" marB="4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 измерения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Значение индикатора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2022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2023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2024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2026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516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Уровень удовлетворенности населения качеством общего образования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93,30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93,50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93,80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94,10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94,20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30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Количество общеобразовательных организаций, в которых проводятся мероприятия, предусмотренные региональным проектом «Модернизация школьных систем образования»</a:t>
                      </a:r>
                    </a:p>
                  </a:txBody>
                  <a:tcPr marT="45699" marB="4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8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Число лиц, занимающихся по дополнительным образовательным программам спортивной подготовки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 чел.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615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615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615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615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615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891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Количество введенных ставок советников директоров по воспитанию и взаимодействию  с детскими объединениями, деятельность которых обеспечена в общеобразовательных  организациях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11,5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11,5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11,5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11,5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11,5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906">
                <a:tc gridSpan="7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Муниципальная программа «Развитие культуры»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348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Количество участников культурно-досуговых формирований в учреждениях культурно досугового типа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чел.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4 814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4 815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4 816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4 817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4 818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983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Ежегодное обновление материально-технической базы учреждений культуры</a:t>
                      </a:r>
                    </a:p>
                  </a:txBody>
                  <a:tcPr marT="45699" marB="4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348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Доля учащихся  учреждений дополнительного образования в сфере культуры, поступивших в профильные ВУЗы, Сузы от количества выпускников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5,4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5,4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5,5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5,6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5,7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0413" cy="836613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</a:rPr>
              <a:t>Информация о расходах бюджета в разрезе муниципальных программ с данными о достигнутых и планируемых целевых показателях программ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103583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203852"/>
              </p:ext>
            </p:extLst>
          </p:nvPr>
        </p:nvGraphicFramePr>
        <p:xfrm>
          <a:off x="17463" y="836613"/>
          <a:ext cx="12190413" cy="5982259"/>
        </p:xfrm>
        <a:graphic>
          <a:graphicData uri="http://schemas.openxmlformats.org/drawingml/2006/table">
            <a:tbl>
              <a:tblPr/>
              <a:tblGrid>
                <a:gridCol w="667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303">
                <a:tc gridSpan="7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Муниципальная программа «Развитие сельского хозяйства»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49"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 индикатора достижения цели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 измерения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Значение индикатора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2022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2023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2024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2026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11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Индекс производства продукции сельского хозяйства в хозяйстве всех категорий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102,0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102,5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101,0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100,5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100,5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57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Производство овощей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тыс.т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52,5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52,5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52,5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53,0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53,5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971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Численность поголовья крупного рогатого скота в хозяйствах малых форм собственности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тыс. голов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8,7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8,8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8,8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8,8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8,8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309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Производство молока в хозяйствах всех категорий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тыс.т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303">
                <a:tc gridSpan="7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Муниципальная программа «Социальная поддержка граждан»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897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Доля граждан, которым предоставлены меры </a:t>
                      </a:r>
                      <a:r>
                        <a:rPr kumimoji="0" lang="ru-RU" altLang="ru-RU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соц.поддержки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, в общей численности граждан, обратившихся и имеющих право на их получение в соответствии с законодательством РФ и СК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1598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Доля членов семей военнослужащего, добровольца, мобилизованного гражданина погибшего или умершего вследствие увечья, полученного при выполнении задач в ходе СВО от общего числа членов  семей заявленных и имеющих право на получение дополнительных социальных гарантий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229">
                <a:tc gridSpan="7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Муниципальная программа «Молодежная политика»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594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Количество мероприятий , направленных на формирование здорового образа жизни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К-во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142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Количество мероприятий по профилактике правонарушений и преступлений, совершаемых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несовершенолетними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Кол-во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0413" cy="836613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</a:rPr>
              <a:t>Информация о расходах бюджета в разрезе муниципальных программ с данными о достигнутых и планируемых целевых показателях программ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1059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847842"/>
              </p:ext>
            </p:extLst>
          </p:nvPr>
        </p:nvGraphicFramePr>
        <p:xfrm>
          <a:off x="0" y="928688"/>
          <a:ext cx="12190413" cy="5744974"/>
        </p:xfrm>
        <a:graphic>
          <a:graphicData uri="http://schemas.openxmlformats.org/drawingml/2006/table">
            <a:tbl>
              <a:tblPr/>
              <a:tblGrid>
                <a:gridCol w="667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924">
                <a:tc gridSpan="7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Муниципальная программа «Развитие физической культуры и спорта»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03"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 индикатора достижения цели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 измерения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Значение индикатора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2022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2023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2024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2026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Доля спортсменов округа принимающих участие в всероссийских, международных и краевых соревнованиях в общем количестве спортсменов округа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7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Количество  призовых мест, занятых спортсменами на официальных всероссийских, международных и краевых спортивных соревнованиях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325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340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7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Количество отремонтированных объектов спорта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761">
                <a:tc gridSpan="7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Муниципальная программа «Развитие транспортной системы и обеспечение безопасности дорожного движения»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802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Доля местных автомобильных дорог, соответствующих нормативным требованиям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404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Увеличение протяженности автомобильных дорог, отвечающим нормативным требованиям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км.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526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532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213">
                <a:tc gridSpan="7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Муниципальная программа «Безопасный городской округ»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284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Число жителей, прошедших подготовку в области гражданской обороны и защиты от ЧС природного и техногенного характера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чел.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10 000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10 100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10 200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10 200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10 300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1404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Количество систем видеонаблюдения в образовательных учреждениях городского округа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285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290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295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305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0413" cy="836613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</a:rPr>
              <a:t>Информация о расходах бюджета в разрезе муниципальных программ с данными о достигнутых и планируемых целевых показателях программ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2079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122226"/>
              </p:ext>
            </p:extLst>
          </p:nvPr>
        </p:nvGraphicFramePr>
        <p:xfrm>
          <a:off x="0" y="928688"/>
          <a:ext cx="12190413" cy="5771511"/>
        </p:xfrm>
        <a:graphic>
          <a:graphicData uri="http://schemas.openxmlformats.org/drawingml/2006/table">
            <a:tbl>
              <a:tblPr/>
              <a:tblGrid>
                <a:gridCol w="667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829">
                <a:tc gridSpan="7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Муниципальная программа «Управление финансами»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41"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 индикатора достижения цели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 измерения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Значение индикатора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2022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2023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2024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2026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53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Процент исполнения бюджета по расходам к принятым плановым назначениям по расходам бюджета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95,0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95,0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95,0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95,0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95,0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362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Процент исполнения бюджета по доходам к принятому плану поступлений доходов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29">
                <a:tc gridSpan="7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Муниципальная программа «Управление имуществом»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06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Количество действующих договоров аренды недвижимого имущества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1 467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1 547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1 617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1 677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1 724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529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Количество контролей по проверке сохранности и использования по назначению муниципального имущества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671">
                <a:tc gridSpan="7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Муниципальная программа «Развитие экономики»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0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Уровень удовлетворенности населения качеством предоставления государственных и муниципальных услуг (на основе анкетирования)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98,8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98,8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98,8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98,8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98,8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118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Увеличение числа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317,0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319,0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319,0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319,0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319,0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1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Доля товаропроизводителей, участвующих при проведении ярморочных мероприятий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41,0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42,0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43,0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44,0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45,0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0413" cy="836613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</a:rPr>
              <a:t>Информация о расходах бюджета в разрезе муниципальных программ с данными о достигнутых и планируемых целевых показателях программ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106594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481523"/>
              </p:ext>
            </p:extLst>
          </p:nvPr>
        </p:nvGraphicFramePr>
        <p:xfrm>
          <a:off x="71438" y="1077913"/>
          <a:ext cx="12072937" cy="5735463"/>
        </p:xfrm>
        <a:graphic>
          <a:graphicData uri="http://schemas.openxmlformats.org/drawingml/2006/table">
            <a:tbl>
              <a:tblPr/>
              <a:tblGrid>
                <a:gridCol w="6606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31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240">
                <a:tc gridSpan="7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Муниципальная программа «Развитие муниципальной службы»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 индикатора достижения цели</a:t>
                      </a:r>
                    </a:p>
                  </a:txBody>
                  <a:tcPr marL="91448" marR="9144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 измерения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Значение индикатора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2022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2023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2024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2026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Посещаемость официального Портала органов местного самоуправления пользователями сети Интернет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чел.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4 200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4 300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4 400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4 500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4 600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Количество вопросов, рассмотренных на заседании координационного совета по противодействию коррупции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 gridSpan="7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Муниципальная программа «Профилактик правонарушений, терроризма, межнациональные отношения и поддержка казачества»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Количество обучающихся в образовательных организациях, осуществляющих образовательный процесс с использованием культурно-исторических традиций казачества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чел.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120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120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127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134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143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338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Удельный вес 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наркопреступлений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 в общем количестве преступлений 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7,3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7,2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7,1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7,0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6,9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725">
                <a:tc gridSpan="7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Муниципальная программа «Развитие жилищно-коммунального хозяйства»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4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Количество обустроенных детских площадок в рамках регионального проекта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116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Количество ликвидированных несанкционированных свалок в границах округа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0413" cy="836613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</a:rPr>
              <a:t>Информация о расходах бюджета в разрезе муниципальных программ с данными о достигнутых и планируемых целевых показателях программ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107622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359449"/>
              </p:ext>
            </p:extLst>
          </p:nvPr>
        </p:nvGraphicFramePr>
        <p:xfrm>
          <a:off x="71438" y="981075"/>
          <a:ext cx="12118975" cy="2531471"/>
        </p:xfrm>
        <a:graphic>
          <a:graphicData uri="http://schemas.openxmlformats.org/drawingml/2006/table">
            <a:tbl>
              <a:tblPr/>
              <a:tblGrid>
                <a:gridCol w="6463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69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780">
                <a:tc gridSpan="7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Муниципальная программа «Формирование современной городской среды»</a:t>
                      </a: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83"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 индикатора достижения цели</a:t>
                      </a:r>
                    </a:p>
                  </a:txBody>
                  <a:tcPr marL="91444" marR="91444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Ед. измерения</a:t>
                      </a:r>
                    </a:p>
                  </a:txBody>
                  <a:tcPr marL="91444" marR="9144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Значение индикатора</a:t>
                      </a:r>
                    </a:p>
                  </a:txBody>
                  <a:tcPr marL="91444" marR="9144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2022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2023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2024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2026 год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228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Доля благоустроенных общественных территорий в общем количестве общественных территорий</a:t>
                      </a: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1,1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3,3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4,4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9,9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15,4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182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Количество  населенных пунктов, реализующих мероприятия по благоустройству дворовых территорий и общественных территорий с трудовым участием граждан и организаций </a:t>
                      </a: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шт.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4808" name="TextBox 1"/>
          <p:cNvSpPr txBox="1">
            <a:spLocks noChangeArrowheads="1"/>
          </p:cNvSpPr>
          <p:nvPr/>
        </p:nvSpPr>
        <p:spPr bwMode="auto">
          <a:xfrm>
            <a:off x="165100" y="5509468"/>
            <a:ext cx="1202531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данных слайдах представлены неполные сведения о количестве индикаторов достижения цели. Полная информация о муниципальных программах  размещена на официальном сайте администрации Изобильненского городского округа Ставропольского края по адресу  http://www.izobadmin.ru/taxonomy/term/345</a:t>
            </a:r>
          </a:p>
          <a:p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56993"/>
              </p:ext>
            </p:extLst>
          </p:nvPr>
        </p:nvGraphicFramePr>
        <p:xfrm>
          <a:off x="24904" y="3573016"/>
          <a:ext cx="12165509" cy="1952681"/>
        </p:xfrm>
        <a:graphic>
          <a:graphicData uri="http://schemas.openxmlformats.org/drawingml/2006/table">
            <a:tbl>
              <a:tblPr/>
              <a:tblGrid>
                <a:gridCol w="665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0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780">
                <a:tc gridSpan="7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Муниципальная программа «Создание условий для обеспечения доступным и комфортным жильем граждан Изобильненского городского округа Ставропольского края»</a:t>
                      </a: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173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Доля молодых семей, улучивших жилищные условия, от общего количества молодых семей, получивших свидетельства о праве на получение соц. выплаты на приобретение жилого помещения</a:t>
                      </a: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100,0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100,0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100,0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100,0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100,0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7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Количество граждан, расселенных из непригодного для проживания жилищного фонда</a:t>
                      </a: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чел.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12190413" cy="11430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>
              <a:tabLst>
                <a:tab pos="4190581" algn="l"/>
              </a:tabLst>
            </a:pPr>
            <a:r>
              <a:rPr lang="ru-RU" sz="4800" b="1" dirty="0">
                <a:solidFill>
                  <a:schemeClr val="bg1"/>
                </a:solidFill>
              </a:rPr>
              <a:t>Национальные проекты в 2025 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81829" y="908720"/>
            <a:ext cx="2301328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>
              <a:lnSpc>
                <a:spcPts val="24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Национальные проекты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83157" y="911440"/>
            <a:ext cx="2497267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>
              <a:lnSpc>
                <a:spcPts val="24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Кол-во рег.  проектов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503251" y="908720"/>
            <a:ext cx="1630654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>
              <a:lnSpc>
                <a:spcPts val="24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Сумма,</a:t>
            </a:r>
          </a:p>
          <a:p>
            <a:pPr>
              <a:lnSpc>
                <a:spcPts val="24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млн. руб.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74926" y="1700808"/>
            <a:ext cx="8472167" cy="2016224"/>
          </a:xfrm>
          <a:prstGeom prst="roundRect">
            <a:avLst/>
          </a:prstGeom>
          <a:noFill/>
          <a:ln w="57150">
            <a:solidFill>
              <a:srgbClr val="66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761655" y="1849172"/>
            <a:ext cx="2710379" cy="9540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ru-RU" sz="2700" b="1" dirty="0">
                <a:solidFill>
                  <a:schemeClr val="accent4">
                    <a:lumMod val="75000"/>
                  </a:schemeClr>
                </a:solidFill>
              </a:rPr>
              <a:t>Человеческий капитал</a:t>
            </a:r>
          </a:p>
        </p:txBody>
      </p:sp>
      <p:sp>
        <p:nvSpPr>
          <p:cNvPr id="49" name="Скругленный прямоугольник 48"/>
          <p:cNvSpPr/>
          <p:nvPr>
            <p:custDataLst>
              <p:tags r:id="rId1"/>
            </p:custDataLst>
          </p:nvPr>
        </p:nvSpPr>
        <p:spPr>
          <a:xfrm>
            <a:off x="3973747" y="2878488"/>
            <a:ext cx="2138983" cy="684076"/>
          </a:xfrm>
          <a:prstGeom prst="roundRect">
            <a:avLst>
              <a:gd name="adj" fmla="val 34517"/>
            </a:avLst>
          </a:prstGeom>
          <a:solidFill>
            <a:schemeClr val="accent4">
              <a:lumMod val="75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287971" rIns="121908" bIns="60954" rtlCol="0" anchor="ctr" anchorCtr="0"/>
          <a:lstStyle/>
          <a:p>
            <a:pPr algn="ctr">
              <a:lnSpc>
                <a:spcPts val="4400"/>
              </a:lnSpc>
            </a:pPr>
            <a:endParaRPr lang="ru-RU" sz="8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6383238" y="1700809"/>
            <a:ext cx="5471858" cy="238525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700" b="1" dirty="0">
                <a:solidFill>
                  <a:srgbClr val="660066"/>
                </a:solidFill>
              </a:rPr>
              <a:t>«Семья»           1       32,8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660066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700" b="1" dirty="0">
                <a:solidFill>
                  <a:srgbClr val="660066"/>
                </a:solidFill>
              </a:rPr>
              <a:t>«Образование»   2      103,3</a:t>
            </a:r>
          </a:p>
          <a:p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4319221" y="2849028"/>
            <a:ext cx="1631969" cy="69762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ru-RU" sz="3700" b="1" dirty="0">
                <a:solidFill>
                  <a:schemeClr val="bg1"/>
                </a:solidFill>
              </a:rPr>
              <a:t>136,1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40066" y="5525652"/>
            <a:ext cx="1631969" cy="69762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ru-RU" sz="3700" b="1" dirty="0">
                <a:solidFill>
                  <a:schemeClr val="bg1"/>
                </a:solidFill>
              </a:rPr>
              <a:t>270,8</a:t>
            </a:r>
          </a:p>
        </p:txBody>
      </p:sp>
      <p:sp>
        <p:nvSpPr>
          <p:cNvPr id="59" name="Скругленный прямоугольник 58"/>
          <p:cNvSpPr/>
          <p:nvPr>
            <p:custDataLst>
              <p:tags r:id="rId2"/>
            </p:custDataLst>
          </p:nvPr>
        </p:nvSpPr>
        <p:spPr>
          <a:xfrm>
            <a:off x="308293" y="4293099"/>
            <a:ext cx="3846918" cy="837920"/>
          </a:xfrm>
          <a:prstGeom prst="roundRect">
            <a:avLst>
              <a:gd name="adj" fmla="val 34517"/>
            </a:avLst>
          </a:prstGeom>
          <a:solidFill>
            <a:schemeClr val="accent5">
              <a:lumMod val="75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287971" rIns="121908" bIns="60954" rtlCol="0" anchor="ctr" anchorCtr="0"/>
          <a:lstStyle/>
          <a:p>
            <a:pPr algn="ctr">
              <a:lnSpc>
                <a:spcPts val="4400"/>
              </a:lnSpc>
            </a:pPr>
            <a:endParaRPr lang="ru-RU" sz="8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9314" y="4293097"/>
            <a:ext cx="3675897" cy="67709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Федеральный и краевой бюджет</a:t>
            </a:r>
          </a:p>
        </p:txBody>
      </p:sp>
      <p:sp>
        <p:nvSpPr>
          <p:cNvPr id="61" name="Скругленный прямоугольник 60"/>
          <p:cNvSpPr/>
          <p:nvPr>
            <p:custDataLst>
              <p:tags r:id="rId3"/>
            </p:custDataLst>
          </p:nvPr>
        </p:nvSpPr>
        <p:spPr>
          <a:xfrm>
            <a:off x="369803" y="5481228"/>
            <a:ext cx="3785407" cy="894451"/>
          </a:xfrm>
          <a:prstGeom prst="roundRect">
            <a:avLst>
              <a:gd name="adj" fmla="val 34517"/>
            </a:avLst>
          </a:prstGeom>
          <a:solidFill>
            <a:schemeClr val="accent6">
              <a:lumMod val="75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287971" rIns="121908" bIns="60954" rtlCol="0" anchor="ctr" anchorCtr="0"/>
          <a:lstStyle/>
          <a:p>
            <a:pPr algn="ctr">
              <a:lnSpc>
                <a:spcPts val="4400"/>
              </a:lnSpc>
            </a:pPr>
            <a:endParaRPr lang="ru-RU" sz="8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1801" y="5447546"/>
            <a:ext cx="3339903" cy="67709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Местный бюджет</a:t>
            </a:r>
          </a:p>
          <a:p>
            <a:r>
              <a:rPr lang="ru-RU" b="1" dirty="0">
                <a:solidFill>
                  <a:schemeClr val="bg1"/>
                </a:solidFill>
              </a:rPr>
              <a:t>(софинансирование)</a:t>
            </a:r>
          </a:p>
        </p:txBody>
      </p:sp>
      <p:graphicFrame>
        <p:nvGraphicFramePr>
          <p:cNvPr id="2057" name="Диаграмма 2056"/>
          <p:cNvGraphicFramePr/>
          <p:nvPr>
            <p:extLst>
              <p:ext uri="{D42A27DB-BD31-4B8C-83A1-F6EECF244321}">
                <p14:modId xmlns:p14="http://schemas.microsoft.com/office/powerpoint/2010/main" val="389965915"/>
              </p:ext>
            </p:extLst>
          </p:nvPr>
        </p:nvGraphicFramePr>
        <p:xfrm>
          <a:off x="-27621" y="989147"/>
          <a:ext cx="4106603" cy="294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58" name="TextBox 2057"/>
          <p:cNvSpPr txBox="1"/>
          <p:nvPr/>
        </p:nvSpPr>
        <p:spPr>
          <a:xfrm>
            <a:off x="1385933" y="2157172"/>
            <a:ext cx="1391973" cy="55398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136,6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85933" y="2924944"/>
            <a:ext cx="1631969" cy="53859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</a:rPr>
              <a:t>135,4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41739" y="1289913"/>
            <a:ext cx="980014" cy="43087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ru-RU" sz="2000" b="1" dirty="0"/>
              <a:t>1,2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466458" y="4712059"/>
            <a:ext cx="7580636" cy="1885293"/>
          </a:xfrm>
          <a:prstGeom prst="roundRect">
            <a:avLst/>
          </a:prstGeom>
          <a:noFill/>
          <a:ln w="5715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688066" y="4776584"/>
            <a:ext cx="2338196" cy="956672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ts val="2133"/>
              </a:lnSpc>
            </a:pPr>
            <a:r>
              <a:rPr lang="ru-RU" sz="2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Комфортная среда для жизни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8604" y="4977842"/>
            <a:ext cx="5325301" cy="1411143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90000"/>
              </a:lnSpc>
            </a:pPr>
            <a:endParaRPr lang="ru-RU" b="1" dirty="0">
              <a:solidFill>
                <a:srgbClr val="003300"/>
              </a:solidFill>
            </a:endParaRPr>
          </a:p>
          <a:p>
            <a:pPr>
              <a:lnSpc>
                <a:spcPts val="2666"/>
              </a:lnSpc>
            </a:pPr>
            <a:r>
              <a:rPr lang="ru-RU" sz="2700" b="1" dirty="0">
                <a:solidFill>
                  <a:srgbClr val="003300"/>
                </a:solidFill>
              </a:rPr>
              <a:t> «Жилье и </a:t>
            </a:r>
          </a:p>
          <a:p>
            <a:pPr>
              <a:lnSpc>
                <a:spcPts val="2666"/>
              </a:lnSpc>
            </a:pPr>
            <a:r>
              <a:rPr lang="ru-RU" sz="2700" b="1" dirty="0">
                <a:solidFill>
                  <a:srgbClr val="003300"/>
                </a:solidFill>
              </a:rPr>
              <a:t> городская </a:t>
            </a:r>
            <a:endParaRPr lang="en-US" sz="2700" b="1" dirty="0">
              <a:solidFill>
                <a:srgbClr val="003300"/>
              </a:solidFill>
            </a:endParaRPr>
          </a:p>
          <a:p>
            <a:pPr>
              <a:lnSpc>
                <a:spcPts val="2666"/>
              </a:lnSpc>
            </a:pPr>
            <a:r>
              <a:rPr lang="ru-RU" sz="2700" b="1" dirty="0">
                <a:solidFill>
                  <a:srgbClr val="003300"/>
                </a:solidFill>
              </a:rPr>
              <a:t>  среда»        1         0,</a:t>
            </a:r>
            <a:r>
              <a:rPr lang="en-US" sz="2700" b="1" dirty="0">
                <a:solidFill>
                  <a:srgbClr val="003300"/>
                </a:solidFill>
              </a:rPr>
              <a:t>5</a:t>
            </a:r>
            <a:endParaRPr lang="ru-RU" sz="27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3239" y="5678052"/>
            <a:ext cx="1631969" cy="69762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ru-RU" sz="3700" b="1" dirty="0">
                <a:solidFill>
                  <a:schemeClr val="bg1"/>
                </a:solidFill>
              </a:rPr>
              <a:t>285,2</a:t>
            </a:r>
          </a:p>
        </p:txBody>
      </p:sp>
      <p:sp>
        <p:nvSpPr>
          <p:cNvPr id="34" name="Скругленный прямоугольник 33"/>
          <p:cNvSpPr/>
          <p:nvPr>
            <p:custDataLst>
              <p:tags r:id="rId4"/>
            </p:custDataLst>
          </p:nvPr>
        </p:nvSpPr>
        <p:spPr>
          <a:xfrm>
            <a:off x="4688066" y="5652452"/>
            <a:ext cx="1923976" cy="530865"/>
          </a:xfrm>
          <a:prstGeom prst="roundRect">
            <a:avLst>
              <a:gd name="adj" fmla="val 34517"/>
            </a:avLst>
          </a:prstGeom>
          <a:solidFill>
            <a:srgbClr val="006600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287971" rIns="121908" bIns="60954" rtlCol="0" anchor="ctr" anchorCtr="0"/>
          <a:lstStyle/>
          <a:p>
            <a:pPr algn="ctr">
              <a:lnSpc>
                <a:spcPts val="4400"/>
              </a:lnSpc>
            </a:pPr>
            <a:endParaRPr lang="ru-RU" sz="8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5364" y="5594434"/>
            <a:ext cx="1631969" cy="69762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sz="3700" b="1" dirty="0">
                <a:solidFill>
                  <a:schemeClr val="bg1"/>
                </a:solidFill>
              </a:rPr>
              <a:t>0,5</a:t>
            </a:r>
            <a:endParaRPr lang="ru-RU" sz="3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0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5" y="476250"/>
            <a:ext cx="11809413" cy="6340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Бюджетные ассигнования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предельные объемы денежных средств, предусмотренных в соответствующем финансовом году для исполнения бюджетных обязательств.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Бюджетные инвестиции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бюджетные средства, направляемые на создание или увеличение за счет средств бюджета стоимости государственного (муниципального) имущества.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Бюджетные обязательства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 расходные обязательства, подлежащие исполнению в соответствующем финансовом году.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Бюджетный кредит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денежные средства, предоставляемые бюджетом другому 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Бюджетный процесс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 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Ведомственная структура расходов бюджета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распределение бюджетных ассигнований, предусмотренных законом (решением) о бюджете на соответствующий финансовый год главным распорядителям бюджетных средств, по разделам, подразделам, целевым статьям и видам расходов бюджетной классификации Российской Федерации.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Временный кассовый разрыв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прогнозируемая в определенный период текущего финансового года недостаточность на едином счете бюджета денежных средств, необходимых для осуществления кассовых выплат из бюджета.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Главный администратор доходов бюджета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определенный законом (решением) о бюджете орган государственной власти (государственный орган), орган местного самоуправления, орган местной администрации, орган управления государственным внебюджетным фондом, Центральный банк Российской Федерации, иная организация, имеющие в своем ведении администраторов доходов бюджета и (или) являющиеся администраторами доходов бюджета, если иное не установлено Бюджетным кодексом.</a:t>
            </a: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>
          <a:xfrm>
            <a:off x="334963" y="-26988"/>
            <a:ext cx="11133137" cy="10080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tabLst>
                <a:tab pos="1438275" algn="l"/>
              </a:tabLst>
              <a:defRPr/>
            </a:pPr>
            <a:r>
              <a:rPr lang="ru-RU" altLang="ru-RU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onsole" pitchFamily="49" charset="0"/>
              </a:rPr>
              <a:t>ГЛОССАРИЙ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98" name="Rectangle 2"/>
          <p:cNvSpPr>
            <a:spLocks noGrp="1"/>
          </p:cNvSpPr>
          <p:nvPr>
            <p:ph type="title" sz="quarter"/>
          </p:nvPr>
        </p:nvSpPr>
        <p:spPr>
          <a:xfrm>
            <a:off x="0" y="44450"/>
            <a:ext cx="12190413" cy="8636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</a:rPr>
              <a:t>РАСХОДЫ   ОТРАСЛЕЙ   СОЦИАЛЬНО-КУЛЬТУРНОЙ   СФЕРЫ</a:t>
            </a:r>
          </a:p>
        </p:txBody>
      </p:sp>
      <p:graphicFrame>
        <p:nvGraphicFramePr>
          <p:cNvPr id="47197" name="Object 9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74813" y="1600200"/>
          <a:ext cx="3278187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2" name="Диаграмма" r:id="rId3" imgW="8124800" imgH="5419789" progId="MSGraph.Chart.8">
                  <p:embed followColorScheme="full"/>
                </p:oleObj>
              </mc:Choice>
              <mc:Fallback>
                <p:oleObj name="Диаграмма" r:id="rId3" imgW="8124800" imgH="5419789" progId="MSGraph.Chart.8">
                  <p:embed followColorScheme="full"/>
                  <p:pic>
                    <p:nvPicPr>
                      <p:cNvPr id="0" name="Picture 9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1600200"/>
                        <a:ext cx="3278187" cy="218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17651599"/>
              </p:ext>
            </p:extLst>
          </p:nvPr>
        </p:nvGraphicFramePr>
        <p:xfrm>
          <a:off x="5426075" y="1203325"/>
          <a:ext cx="6738938" cy="52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Объект 11"/>
          <p:cNvSpPr>
            <a:spLocks noGrp="1"/>
          </p:cNvSpPr>
          <p:nvPr>
            <p:ph sz="quarter" idx="3"/>
          </p:nvPr>
        </p:nvSpPr>
        <p:spPr>
          <a:xfrm>
            <a:off x="190500" y="1989138"/>
            <a:ext cx="5040313" cy="4032250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финансовое обеспечение отраслей социально-культурной сферы: социальная политика, образование, культура, физкультура и спорт предусмотрено: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2024</a:t>
            </a:r>
            <a:r>
              <a:rPr lang="ru-RU" altLang="ru-RU" sz="1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год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2 215,5 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руб. или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76,3%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от общего объема расходов;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2025</a:t>
            </a:r>
            <a:r>
              <a:rPr lang="ru-RU" altLang="ru-RU" sz="1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год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2 191,4 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руб. или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74,8%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от общего объема расходов.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alt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2026</a:t>
            </a:r>
            <a:r>
              <a:rPr lang="ru-RU" altLang="ru-RU" sz="1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год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2 115,9 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руб. или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77,4%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от общего объема расходов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2027</a:t>
            </a:r>
            <a:r>
              <a:rPr lang="ru-RU" altLang="ru-RU" sz="1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год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2 018,1 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руб. или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75,6%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от общего объема расходов;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1600" dirty="0">
              <a:solidFill>
                <a:srgbClr val="002060"/>
              </a:solidFill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1600" dirty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  <p:sp>
        <p:nvSpPr>
          <p:cNvPr id="47201" name="Rectangle 32"/>
          <p:cNvSpPr>
            <a:spLocks noChangeArrowheads="1"/>
          </p:cNvSpPr>
          <p:nvPr/>
        </p:nvSpPr>
        <p:spPr bwMode="auto">
          <a:xfrm>
            <a:off x="0" y="1898650"/>
            <a:ext cx="4824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202" name="TextBox 12"/>
          <p:cNvSpPr txBox="1">
            <a:spLocks noChangeArrowheads="1"/>
          </p:cNvSpPr>
          <p:nvPr/>
        </p:nvSpPr>
        <p:spPr bwMode="auto">
          <a:xfrm>
            <a:off x="573088" y="1155700"/>
            <a:ext cx="4802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Сведения о расходах в </a:t>
            </a:r>
          </a:p>
          <a:p>
            <a:pPr algn="ctr"/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социально-культурной сфере</a:t>
            </a: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1196752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3000" dirty="0">
                <a:solidFill>
                  <a:schemeClr val="accent3"/>
                </a:solidFill>
              </a:rPr>
              <a:t>Структура расходов бюджета по социальной политике Изобильненского муниципального округа</a:t>
            </a:r>
          </a:p>
        </p:txBody>
      </p:sp>
      <p:graphicFrame>
        <p:nvGraphicFramePr>
          <p:cNvPr id="2667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137224"/>
              </p:ext>
            </p:extLst>
          </p:nvPr>
        </p:nvGraphicFramePr>
        <p:xfrm>
          <a:off x="190500" y="2060575"/>
          <a:ext cx="11809413" cy="4321176"/>
        </p:xfrm>
        <a:graphic>
          <a:graphicData uri="http://schemas.openxmlformats.org/drawingml/2006/table">
            <a:tbl>
              <a:tblPr/>
              <a:tblGrid>
                <a:gridCol w="274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0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8363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Раздел, подраздел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2024 год    план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 год    план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2026 год прогноз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2027 год прогноз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113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Социальная политика, всего</a:t>
                      </a:r>
                    </a:p>
                  </a:txBody>
                  <a:tcPr marL="10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523,9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482,1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489,7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490,5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887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10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10 03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334,2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311,4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314,6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309,6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113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Охрана семьи и детства</a:t>
                      </a:r>
                    </a:p>
                  </a:txBody>
                  <a:tcPr marL="10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10 04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147,1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123,7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128,1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133,8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0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Другие вопросы</a:t>
                      </a:r>
                    </a:p>
                  </a:txBody>
                  <a:tcPr marL="10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10 06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42,6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47,0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47,0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47,0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9918" name="Text Box 116"/>
          <p:cNvSpPr txBox="1">
            <a:spLocks noChangeArrowheads="1"/>
          </p:cNvSpPr>
          <p:nvPr/>
        </p:nvSpPr>
        <p:spPr bwMode="auto">
          <a:xfrm>
            <a:off x="10560050" y="1557338"/>
            <a:ext cx="1173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млн. руб.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44" name="Group 9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55058284"/>
              </p:ext>
            </p:extLst>
          </p:nvPr>
        </p:nvGraphicFramePr>
        <p:xfrm>
          <a:off x="261938" y="1268413"/>
          <a:ext cx="11809412" cy="5040907"/>
        </p:xfrm>
        <a:graphic>
          <a:graphicData uri="http://schemas.openxmlformats.org/drawingml/2006/table">
            <a:tbl>
              <a:tblPr/>
              <a:tblGrid>
                <a:gridCol w="439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3236"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Размер выплат (норматив),руб.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Кол-во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Кол-во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Кол-во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6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Почетный донор России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17 423,58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3 582,9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3 726,3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3 726,2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36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Оплата жилищно-коммунальных услуг отдел. категориям граждан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1 248,15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7 253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67 709,4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7 253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66 640,8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7 253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66 640,8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3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Выплата ежегодного соц. пособия на проезд учащимся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1 608,10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170,6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184,5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191,9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559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Компенсация оплаты взноса на кап. ремонт в многоквартирном доме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301,25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817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3 256,7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817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3 264,4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817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3 264,4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4761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Обеспечение мерами социальной  поддержки ветеранов труда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1 972,64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2 798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67 138,4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2 534    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60 823,5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2 365        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56 769,0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Обеспечение мерами социальной поддержки ветеранов труда СК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1 972,64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3 195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72 277,4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2 883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69 203,5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2 759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66 228,6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«Дети войны»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7 717,33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3 412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25 390,2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3 052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24 564,5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2 692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22 533,7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Доп. компенсация  расходов  на оплату  жилых помещений и  коммунальных  услуг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4 315,20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232,0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232,0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232,0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0993" name="Text Box 89"/>
          <p:cNvSpPr txBox="1">
            <a:spLocks noChangeArrowheads="1"/>
          </p:cNvSpPr>
          <p:nvPr/>
        </p:nvSpPr>
        <p:spPr bwMode="auto">
          <a:xfrm>
            <a:off x="0" y="0"/>
            <a:ext cx="12190413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dirty="0">
                <a:solidFill>
                  <a:schemeClr val="accent3"/>
                </a:solidFill>
                <a:latin typeface="Arial" charset="0"/>
              </a:rPr>
              <a:t>СОЦИАЛЬНАЯ ПОЛИТИКА ИЗОБИЛЬНЕНСКОГО МУНИЦИПАЛЬНОГО ОКРУГА </a:t>
            </a:r>
          </a:p>
          <a:p>
            <a:pPr algn="ctr"/>
            <a:r>
              <a:rPr lang="ru-RU" altLang="ru-RU" sz="2400" dirty="0">
                <a:solidFill>
                  <a:schemeClr val="accent3"/>
                </a:solidFill>
                <a:latin typeface="Arial" charset="0"/>
              </a:rPr>
              <a:t>С УЧЕТОМ ИНТЕРЕСОВ  ЦЕЛЕВЫХ ГРУПП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469" name="Group 14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460936"/>
              </p:ext>
            </p:extLst>
          </p:nvPr>
        </p:nvGraphicFramePr>
        <p:xfrm>
          <a:off x="119063" y="908050"/>
          <a:ext cx="11952288" cy="1152128"/>
        </p:xfrm>
        <a:graphic>
          <a:graphicData uri="http://schemas.openxmlformats.org/drawingml/2006/table">
            <a:tbl>
              <a:tblPr/>
              <a:tblGrid>
                <a:gridCol w="4464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8000">
                <a:tc rowSpan="2"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Размер выплат (норматив),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руб.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2026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2027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Кол-во чел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Сумма,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т.руб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Кол-во чел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Сумма,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т.руб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Кол-во чел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algn="l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Сумма,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т.руб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9495" name="Group 10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7044256"/>
              </p:ext>
            </p:extLst>
          </p:nvPr>
        </p:nvGraphicFramePr>
        <p:xfrm>
          <a:off x="119063" y="2060575"/>
          <a:ext cx="11952288" cy="4465675"/>
        </p:xfrm>
        <a:graphic>
          <a:graphicData uri="http://schemas.openxmlformats.org/drawingml/2006/table">
            <a:tbl>
              <a:tblPr/>
              <a:tblGrid>
                <a:gridCol w="446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1221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Обеспечение мерами </a:t>
                      </a:r>
                      <a:r>
                        <a:rPr kumimoji="0" lang="ru-RU" altLang="ru-RU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соц.поддержки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-реабилитированных лиц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-пострадавших от политических репрессий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1 972,64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1 479,48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77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       1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1 843,0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77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1 819,1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76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1 699,1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469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Ежемесячная доплата к пенсии гражданам, ставшими инвалидами в результате боевых действий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1 021,07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123,2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123,2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123,2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7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Ежемесячные денежные выплаты семьям погибших ветеранов в боевых действиях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1 021,07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1 005,9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1 005,9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1 005,9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7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Субсидии по оплате коммунальных услуг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1 128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31 450,0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1 128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44 864,2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1128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49 036,5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76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Предоставление государственной помощи малоимущим семьям, малоимущим одиноко проживающим гражданам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4 870,13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426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2 078,6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426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2 078,6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426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2 078,6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Социальное пособие на погребение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8 370,2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1 049,2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1 049,2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1 049,2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Региональный проект «Многодетная семья»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32 674,5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33 630,8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33 630,8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7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Предоставление мер социальной поддержки семьям и детям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80 522,5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95 716,2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100 689,5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329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ИТОГО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390 504,5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408 926,6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408 899,3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2038" name="Text Box 102"/>
          <p:cNvSpPr txBox="1"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Arial" charset="0"/>
              </a:rPr>
              <a:t>СОЦИАЛЬНАЯ ПОЛИТИКА ИЗОБИЛЬНЕНСКОГО ГОРОДСКОГО ОКРУГА</a:t>
            </a:r>
          </a:p>
        </p:txBody>
      </p:sp>
      <p:sp>
        <p:nvSpPr>
          <p:cNvPr id="82039" name="Text Box 89"/>
          <p:cNvSpPr txBox="1">
            <a:spLocks noChangeArrowheads="1"/>
          </p:cNvSpPr>
          <p:nvPr/>
        </p:nvSpPr>
        <p:spPr bwMode="auto">
          <a:xfrm>
            <a:off x="0" y="0"/>
            <a:ext cx="12190413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dirty="0">
                <a:solidFill>
                  <a:schemeClr val="accent3"/>
                </a:solidFill>
                <a:latin typeface="Arial" charset="0"/>
              </a:rPr>
              <a:t>СОЦИАЛЬНАЯ ПОЛИТИКА ИЗОБИЛЬНЕНСКОГО МУНИЦИПАЛЬНОГО ОКРУГА </a:t>
            </a:r>
          </a:p>
          <a:p>
            <a:pPr algn="ctr"/>
            <a:r>
              <a:rPr lang="ru-RU" altLang="ru-RU" sz="2400" dirty="0">
                <a:solidFill>
                  <a:schemeClr val="accent3"/>
                </a:solidFill>
                <a:latin typeface="Arial" charset="0"/>
              </a:rPr>
              <a:t>С УЧЕТОМ ИНТЕРЕСОВ  ЦЕЛЕВЫХ ГРУПП</a:t>
            </a:r>
          </a:p>
        </p:txBody>
      </p:sp>
      <p:cxnSp>
        <p:nvCxnSpPr>
          <p:cNvPr id="82040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4654550" y="2492375"/>
            <a:ext cx="21605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041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7894638" y="2565400"/>
            <a:ext cx="8651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042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9983788" y="2565400"/>
            <a:ext cx="7921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>
          <a:xfrm>
            <a:off x="25400" y="-27385"/>
            <a:ext cx="12190413" cy="792089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lvl="0" eaLnBrk="1" hangingPunct="1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altLang="ru-RU" sz="3600" dirty="0">
                <a:solidFill>
                  <a:schemeClr val="bg1"/>
                </a:solidFill>
                <a:latin typeface="Corbel" pitchFamily="34" charset="0"/>
              </a:rPr>
              <a:t>Предоставление мер социальной поддержки семьям и детям</a:t>
            </a:r>
          </a:p>
        </p:txBody>
      </p:sp>
      <p:graphicFrame>
        <p:nvGraphicFramePr>
          <p:cNvPr id="50314" name="Group 1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877434"/>
              </p:ext>
            </p:extLst>
          </p:nvPr>
        </p:nvGraphicFramePr>
        <p:xfrm>
          <a:off x="118543" y="764704"/>
          <a:ext cx="11953327" cy="6148170"/>
        </p:xfrm>
        <a:graphic>
          <a:graphicData uri="http://schemas.openxmlformats.org/drawingml/2006/table">
            <a:tbl>
              <a:tblPr/>
              <a:tblGrid>
                <a:gridCol w="4519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6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9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2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095"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Размер выплат (норматив) руб.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2026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2027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Кол-во человек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Сумма,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тыс.руб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Кол-во человек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Сумма,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тыс.руб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Кол-во человек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Сумма,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тыс.руб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55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Ежемесячная выплата в случае рождения 3-го и последующих детей в возрасте до 3-х лет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15 481,0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15 708,3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764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Ежегодная денежная компенсация многодетным семьям на каждого из детей не старше 18 лет обучающихся в школах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5 732,87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2 400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13 090,1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55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Ежемесячное пособие многодетным семьям на каждого ребенка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831,50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5 373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51 724,1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555"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Ежемесячная денежная компенсация на каждого ребенка на оплату жилья и коммунальных услуг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831,5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5 540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55 547,3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5 650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60 383,0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Ежегодная денежная компенсация на каждого из детей, обучающихся в общеобразовательных организациях, в целях их обеспечения одеждой для посещения учебных занятий, а также спортивной формой на весь период обучения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5 732,87</a:t>
                      </a:r>
                    </a:p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2 400</a:t>
                      </a:r>
                    </a:p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13 758,9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2 400</a:t>
                      </a:r>
                    </a:p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13 896,5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1936"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Ежемесячная денежная компенсация на каждого из детей, обучающихся в 5 - 11 классах общеобразовательных организаций и (или) обучающихся в профессиональных образовательных организациях по очной форме обучения, расположенных на территории Ставропольского края, в рамках предоставления им одноразового бесплатного питания на весь период обучения, за исключением каникулярного времени в летние месяцы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1 000,00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1 470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14 530,0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1 470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14 530,0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7719"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Ежемесячная денежная компенсация на каждого из детей, обучающихся в общеобразовательных организациях, на оплату проезда автомобильным транспортом (за исключением такси) в городском и пригородном сообщении, городским наземным электрическим транспортом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300,0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3 300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11 880,0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3 300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11 880,0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555"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ИТОГО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80 522,4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95 716,2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100 689,5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/>
          </p:cNvSpPr>
          <p:nvPr>
            <p:ph type="title"/>
          </p:nvPr>
        </p:nvSpPr>
        <p:spPr>
          <a:xfrm>
            <a:off x="25400" y="0"/>
            <a:ext cx="12190413" cy="511175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ru-RU" altLang="ru-RU" sz="3600" b="1" dirty="0">
                <a:solidFill>
                  <a:schemeClr val="bg1"/>
                </a:solidFill>
              </a:rPr>
              <a:t>Социальный контракт</a:t>
            </a:r>
          </a:p>
        </p:txBody>
      </p:sp>
      <p:graphicFrame>
        <p:nvGraphicFramePr>
          <p:cNvPr id="50314" name="Group 1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95993"/>
              </p:ext>
            </p:extLst>
          </p:nvPr>
        </p:nvGraphicFramePr>
        <p:xfrm>
          <a:off x="119063" y="2133600"/>
          <a:ext cx="11881320" cy="3480718"/>
        </p:xfrm>
        <a:graphic>
          <a:graphicData uri="http://schemas.openxmlformats.org/drawingml/2006/table">
            <a:tbl>
              <a:tblPr/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916"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Размер выплат (норматив) руб.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2026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2027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Кол-во человек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Сумма,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тыс.руб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Кол-во человек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Сумма,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тыс.руб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Кол-во человек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Сумма,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тыс.руб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12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Виды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соцконтрактов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: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36000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36000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36000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64"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Индивидуальная предпринимательская деятельность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350 000,00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36000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4 500,00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36000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50,00</a:t>
                      </a: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36000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50,00</a:t>
                      </a: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22">
                <a:tc vMerge="1"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286 558,00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36000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36000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36000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35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Личное подсобное хозяйство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200 000,00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36000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00,00</a:t>
                      </a: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36000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00,00</a:t>
                      </a: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36000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00,00</a:t>
                      </a: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35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Поиск работы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17 396,00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 244,1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 992,1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 992,1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35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Тяжелая жизненная ситуация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17 396,00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44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 443,9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 588,7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 588,7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177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ИТОГО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ru-RU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 67</a:t>
                      </a: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4,5</a:t>
                      </a:r>
                      <a:endParaRPr lang="ru-RU" sz="16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33</a:t>
                      </a: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 630,8</a:t>
                      </a:r>
                      <a:endParaRPr lang="ru-RU" sz="16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33</a:t>
                      </a: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 630,8</a:t>
                      </a:r>
                      <a:endParaRPr lang="ru-RU" sz="16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5090" name="TextBox 1"/>
          <p:cNvSpPr txBox="1">
            <a:spLocks noChangeArrowheads="1"/>
          </p:cNvSpPr>
          <p:nvPr/>
        </p:nvSpPr>
        <p:spPr bwMode="auto">
          <a:xfrm>
            <a:off x="312948" y="547688"/>
            <a:ext cx="117423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Социальный контракт - один из видов государственной социальной помощи малоимущим семьям и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одиноко проживающим гражданам. В Ставропольском крае она предоставляется с 2014 года.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Цель социального контракта — помочь человеку преодолеть сложную ситуацию. В результате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обратившегося за помощью должен появиться постоянный источник дохода.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1052513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3000" b="1" dirty="0">
                <a:solidFill>
                  <a:schemeClr val="bg1"/>
                </a:solidFill>
              </a:rPr>
              <a:t>Структура расходов бюджета в сфере образования Изобильненского муниципального округа</a:t>
            </a:r>
          </a:p>
        </p:txBody>
      </p:sp>
      <p:graphicFrame>
        <p:nvGraphicFramePr>
          <p:cNvPr id="31814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127640"/>
              </p:ext>
            </p:extLst>
          </p:nvPr>
        </p:nvGraphicFramePr>
        <p:xfrm>
          <a:off x="117475" y="1484313"/>
          <a:ext cx="12072938" cy="5076826"/>
        </p:xfrm>
        <a:graphic>
          <a:graphicData uri="http://schemas.openxmlformats.org/drawingml/2006/table">
            <a:tbl>
              <a:tblPr/>
              <a:tblGrid>
                <a:gridCol w="270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8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3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Раздел, подраздел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2024 год первонач.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 год      план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2026 год прогноз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2027 год прогноз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88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Образование, всего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07 00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1 522,3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1 459,5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1 389,2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1 293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Дошкольное образование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07 01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444,4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445,6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445,3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888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Общее образование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07 02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991,1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879,6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806,6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712,4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07 03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85,3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82,7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84,7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83,8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Профессиональная подготовка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07 05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Молодежная политика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07 07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6,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7,5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6,8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Другие вопросы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07 09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40,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5,3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4,9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7107" name="Text Box 47"/>
          <p:cNvSpPr txBox="1">
            <a:spLocks noChangeArrowheads="1"/>
          </p:cNvSpPr>
          <p:nvPr/>
        </p:nvSpPr>
        <p:spPr bwMode="auto">
          <a:xfrm>
            <a:off x="11018838" y="1052513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млн. руб.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90805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bg1"/>
                </a:solidFill>
              </a:rPr>
              <a:t>Расходы на содержание детей-сирот</a:t>
            </a:r>
          </a:p>
        </p:txBody>
      </p:sp>
      <p:graphicFrame>
        <p:nvGraphicFramePr>
          <p:cNvPr id="30792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415498"/>
              </p:ext>
            </p:extLst>
          </p:nvPr>
        </p:nvGraphicFramePr>
        <p:xfrm>
          <a:off x="119063" y="1196975"/>
          <a:ext cx="12013895" cy="4890218"/>
        </p:xfrm>
        <a:graphic>
          <a:graphicData uri="http://schemas.openxmlformats.org/drawingml/2006/table">
            <a:tbl>
              <a:tblPr/>
              <a:tblGrid>
                <a:gridCol w="3239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75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2247">
                <a:tc rowSpan="2"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  выплат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Норматив,руб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 на 1 ребенка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2025/2026/2027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 год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5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6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4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Кол-во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Сумма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Кол-во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Сумма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Кол-во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Сумма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19"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Выплата денежных средств на содержание опекуну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7831/8144/8470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624,48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651,52</a:t>
                      </a:r>
                    </a:p>
                  </a:txBody>
                  <a:tcPr marL="9525" marR="171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171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677,60</a:t>
                      </a:r>
                    </a:p>
                  </a:txBody>
                  <a:tcPr marL="9525" marR="171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19"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Единовременное пособие усыновителям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150 000,00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450,00</a:t>
                      </a:r>
                    </a:p>
                  </a:txBody>
                  <a:tcPr marL="9525" marR="171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450,00</a:t>
                      </a:r>
                    </a:p>
                  </a:txBody>
                  <a:tcPr marL="9525" marR="171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171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450,00</a:t>
                      </a:r>
                    </a:p>
                  </a:txBody>
                  <a:tcPr marL="9525" marR="171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679">
                <a:tc gridSpan="9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Выплата на содержание детей-сирот и детей, оставшихся без попечения родителей, в приемных семьях: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0" marR="18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0" marR="18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0" marR="18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0" marR="18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247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 3-х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8807/9159/9525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 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8,80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 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9,16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1 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9, 53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247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От 3-7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9653/10039/10441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38,61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40,16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41,76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247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От 7-18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11094/11538/12000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410,48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426,91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8132" name="Text Box 203"/>
          <p:cNvSpPr txBox="1">
            <a:spLocks noChangeArrowheads="1"/>
          </p:cNvSpPr>
          <p:nvPr/>
        </p:nvSpPr>
        <p:spPr bwMode="auto">
          <a:xfrm>
            <a:off x="11245850" y="90805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тыс. руб.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981075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ru-RU" altLang="ru-RU" b="1" dirty="0">
                <a:solidFill>
                  <a:schemeClr val="bg1"/>
                </a:solidFill>
              </a:rPr>
              <a:t>Сведения об учреждениях в сфере образования</a:t>
            </a:r>
          </a:p>
        </p:txBody>
      </p:sp>
      <p:graphicFrame>
        <p:nvGraphicFramePr>
          <p:cNvPr id="63529" name="Group 4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32847291"/>
              </p:ext>
            </p:extLst>
          </p:nvPr>
        </p:nvGraphicFramePr>
        <p:xfrm>
          <a:off x="190500" y="1341438"/>
          <a:ext cx="11809413" cy="2749551"/>
        </p:xfrm>
        <a:graphic>
          <a:graphicData uri="http://schemas.openxmlformats.org/drawingml/2006/table">
            <a:tbl>
              <a:tblPr/>
              <a:tblGrid>
                <a:gridCol w="473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1175"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Сеть учреждений 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Количество учащихся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2023/2024 учебный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2024/2025 учебный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2023/2024 учебный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2024/2025 учебный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Дошкольное образование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3 633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3 462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Общее образование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9 798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9 649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Дополнительное образование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1 649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1 526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9125" name="Picture 2" descr="C:\Users\Пользователь2\Desktop\Почта\мои документы\дети ш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8738" y="4292600"/>
            <a:ext cx="41370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26" name="Picture 3" descr="C:\Users\Пользователь2\Desktop\Почта\мои документы\дети д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3" y="4211638"/>
            <a:ext cx="424815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90805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ru-RU" altLang="ru-RU" sz="3000" b="1" dirty="0">
                <a:solidFill>
                  <a:schemeClr val="bg1"/>
                </a:solidFill>
              </a:rPr>
              <a:t>Средства краевого бюджета на образование </a:t>
            </a:r>
            <a:br>
              <a:rPr lang="ru-RU" altLang="ru-RU" sz="3000" b="1" dirty="0">
                <a:solidFill>
                  <a:schemeClr val="bg1"/>
                </a:solidFill>
              </a:rPr>
            </a:br>
            <a:r>
              <a:rPr lang="ru-RU" altLang="ru-RU" sz="3000" b="1" dirty="0">
                <a:solidFill>
                  <a:schemeClr val="bg1"/>
                </a:solidFill>
              </a:rPr>
              <a:t>в </a:t>
            </a:r>
            <a:r>
              <a:rPr lang="ru-RU" altLang="ru-RU" sz="3000" b="1" dirty="0" err="1">
                <a:solidFill>
                  <a:schemeClr val="bg1"/>
                </a:solidFill>
              </a:rPr>
              <a:t>Изобильненском</a:t>
            </a:r>
            <a:r>
              <a:rPr lang="ru-RU" altLang="ru-RU" sz="3000" b="1" dirty="0">
                <a:solidFill>
                  <a:schemeClr val="bg1"/>
                </a:solidFill>
              </a:rPr>
              <a:t> муниципальном округе</a:t>
            </a:r>
          </a:p>
        </p:txBody>
      </p:sp>
      <p:graphicFrame>
        <p:nvGraphicFramePr>
          <p:cNvPr id="64556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427200"/>
              </p:ext>
            </p:extLst>
          </p:nvPr>
        </p:nvGraphicFramePr>
        <p:xfrm>
          <a:off x="117475" y="2667000"/>
          <a:ext cx="11809413" cy="3263900"/>
        </p:xfrm>
        <a:graphic>
          <a:graphicData uri="http://schemas.openxmlformats.org/drawingml/2006/table">
            <a:tbl>
              <a:tblPr/>
              <a:tblGrid>
                <a:gridCol w="237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7790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2024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Отклонение 2025  к 2024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Отклонение 2026  к 2025 году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Отклонение 2027  к 2026 году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63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Дошкольное образование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152,9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195,5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2F6719"/>
                          </a:solidFill>
                          <a:effectLst/>
                          <a:latin typeface="Calibri"/>
                        </a:rPr>
                        <a:t>42,6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195,8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66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195,8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1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Общее образование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461,6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615,8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6600"/>
                          </a:solidFill>
                          <a:effectLst/>
                          <a:latin typeface="Calibri"/>
                        </a:rPr>
                        <a:t>154,2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547,7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-68,1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459,5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-88,2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0152" name="Text Box 41"/>
          <p:cNvSpPr txBox="1">
            <a:spLocks noChangeArrowheads="1"/>
          </p:cNvSpPr>
          <p:nvPr/>
        </p:nvSpPr>
        <p:spPr bwMode="auto">
          <a:xfrm>
            <a:off x="190500" y="1319391"/>
            <a:ext cx="117538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Ежегодно из краевого бюджета бюджету Изобильненского муниципального выделяются денежные средства на обеспечение гарантий реализации прав на получение общедоступного и бесплатного дошкольного образования, начального общего, основного общего, среднего общего образования.</a:t>
            </a:r>
          </a:p>
        </p:txBody>
      </p:sp>
      <p:sp>
        <p:nvSpPr>
          <p:cNvPr id="90153" name="Text Box 42"/>
          <p:cNvSpPr txBox="1">
            <a:spLocks noChangeArrowheads="1"/>
          </p:cNvSpPr>
          <p:nvPr/>
        </p:nvSpPr>
        <p:spPr bwMode="auto">
          <a:xfrm>
            <a:off x="10847388" y="2276475"/>
            <a:ext cx="950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млн. руб.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063" y="476250"/>
            <a:ext cx="11985625" cy="6340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Главный администратор источников финансирования дефицита бюджета (главный администратор источников финансирования дефицита соответствующего бюджета)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определенный законом (решением) о бюджете орган государственной власти (государственный орган), орган местного самоуправления, орган местной администрации, орган управления государственным внебюджетным фондом, иная организация, имеющие в своем ведении администраторов источников финансирования дефицита бюджета и (или) являющиеся администраторами источников финансирования дефицита бюджета.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Главный распорядитель бюджетных средств (главный распорядитель средств соответствующего бюджета)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 ведомственной структуре расходов бюджета, имеющие право распределять бюджетные ассигнования и лимиты бюджетных обязательств между подведомственными распорядителями и (или) получателями бюджетных средств.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Государственный или муниципальный долг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кодексом, принятые на себя Российской Федерацией, субъектом Российской Федерации или муниципальным образованием.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Денежные обязательства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обязанность получателя бюджетных средств уплатить бюджету, физическому лицу и юридическому лицу за счет средств бюджета определенные денежные средства в соответствии с выполненными условиями гражданско-правовой сделки, заключенной в рамках его бюджетных полномочий, или в соответствии с положениями закона, иного правового акта, условиями договора или соглашения.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Дефицит бюджета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превышение расходов бюджета над его доходами.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Дотации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Доходы бюджета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>
          <a:xfrm>
            <a:off x="334963" y="-26988"/>
            <a:ext cx="11133137" cy="10080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tabLst>
                <a:tab pos="1438275" algn="l"/>
              </a:tabLst>
              <a:defRPr/>
            </a:pPr>
            <a:r>
              <a:rPr lang="ru-RU" altLang="ru-RU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onsole" pitchFamily="49" charset="0"/>
              </a:rPr>
              <a:t>ГЛОССАРИЙ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90805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3000" b="1" dirty="0">
                <a:solidFill>
                  <a:schemeClr val="bg1"/>
                </a:solidFill>
              </a:rPr>
              <a:t>Структура расходов бюджета в сфере культуры Изобильненского муниципального округа</a:t>
            </a:r>
          </a:p>
        </p:txBody>
      </p:sp>
      <p:graphicFrame>
        <p:nvGraphicFramePr>
          <p:cNvPr id="3486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55480"/>
              </p:ext>
            </p:extLst>
          </p:nvPr>
        </p:nvGraphicFramePr>
        <p:xfrm>
          <a:off x="333375" y="1412875"/>
          <a:ext cx="11310938" cy="2576513"/>
        </p:xfrm>
        <a:graphic>
          <a:graphicData uri="http://schemas.openxmlformats.org/drawingml/2006/table">
            <a:tbl>
              <a:tblPr/>
              <a:tblGrid>
                <a:gridCol w="273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2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Раздел, подраздел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2024 год первонач.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 год   план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2026 год прогноз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2027 год прогноз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88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Культура и кинематография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08 00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140,4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182,7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75,6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72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Культура</a:t>
                      </a:r>
                    </a:p>
                  </a:txBody>
                  <a:tcPr marL="10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08 01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130,1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170,8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164,3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161,8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Другие вопросы</a:t>
                      </a:r>
                    </a:p>
                  </a:txBody>
                  <a:tcPr marL="10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08 04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10,3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12,0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11,3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10,9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175" name="Text Box 47"/>
          <p:cNvSpPr txBox="1">
            <a:spLocks noChangeArrowheads="1"/>
          </p:cNvSpPr>
          <p:nvPr/>
        </p:nvSpPr>
        <p:spPr bwMode="auto">
          <a:xfrm>
            <a:off x="10560050" y="1052513"/>
            <a:ext cx="1173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млн. руб.</a:t>
            </a:r>
          </a:p>
        </p:txBody>
      </p:sp>
      <p:sp>
        <p:nvSpPr>
          <p:cNvPr id="91176" name="Text Box 52"/>
          <p:cNvSpPr txBox="1">
            <a:spLocks noChangeArrowheads="1"/>
          </p:cNvSpPr>
          <p:nvPr/>
        </p:nvSpPr>
        <p:spPr bwMode="auto">
          <a:xfrm>
            <a:off x="189864" y="4089400"/>
            <a:ext cx="99377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Изобильненском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муниципальном округе находится 6 учреждений </a:t>
            </a:r>
          </a:p>
          <a:p>
            <a:pPr algn="just"/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дополнительного образования детей, в том числе 3 филиала: </a:t>
            </a:r>
          </a:p>
          <a:p>
            <a:pPr algn="just"/>
            <a:r>
              <a:rPr lang="ru-RU" alt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городе Изобильном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 Детские школы Искусств №1 и № 2, </a:t>
            </a:r>
          </a:p>
          <a:p>
            <a:pPr algn="just"/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детская художественная школа ,</a:t>
            </a:r>
          </a:p>
          <a:p>
            <a:pPr algn="just"/>
            <a:r>
              <a:rPr lang="ru-RU" alt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поселке </a:t>
            </a:r>
            <a:r>
              <a:rPr lang="ru-RU" altLang="ru-RU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Солнечнодольск</a:t>
            </a:r>
            <a:r>
              <a:rPr lang="ru-RU" alt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детская школа искусств и художественная школа,</a:t>
            </a:r>
          </a:p>
          <a:p>
            <a:pPr algn="just"/>
            <a:r>
              <a:rPr lang="ru-RU" alt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поселке Рыздвяном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детская школа искусств, </a:t>
            </a:r>
          </a:p>
          <a:p>
            <a:pPr algn="just"/>
            <a:r>
              <a:rPr lang="ru-RU" alt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селе Московском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филиал детской школы искусств п. Рыздвяный,</a:t>
            </a:r>
          </a:p>
          <a:p>
            <a:pPr algn="just"/>
            <a:r>
              <a:rPr lang="ru-RU" alt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селе Птичьем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филиал детской школы искусств №1 ,</a:t>
            </a:r>
          </a:p>
          <a:p>
            <a:pPr algn="just"/>
            <a:r>
              <a:rPr lang="ru-RU" alt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селе </a:t>
            </a:r>
            <a:r>
              <a:rPr lang="ru-RU" altLang="ru-RU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Тищенском</a:t>
            </a:r>
            <a:r>
              <a:rPr lang="ru-RU" alt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филиал детской школы искусств №1.  </a:t>
            </a: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Всего 1 165 обучающихся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91177" name="Picture 2" descr="C:\Users\Пользователь2\Desktop\Почта\мои документы\муз ш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163" y="4089400"/>
            <a:ext cx="30972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1150938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chemeClr val="bg1"/>
                </a:solidFill>
              </a:rPr>
              <a:t>Структура расходов бюджета в сфере физической культуры и спорта Изобильненского муниципального округа</a:t>
            </a:r>
          </a:p>
        </p:txBody>
      </p:sp>
      <p:graphicFrame>
        <p:nvGraphicFramePr>
          <p:cNvPr id="35891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911535"/>
              </p:ext>
            </p:extLst>
          </p:nvPr>
        </p:nvGraphicFramePr>
        <p:xfrm>
          <a:off x="550863" y="1844675"/>
          <a:ext cx="11164887" cy="3825876"/>
        </p:xfrm>
        <a:graphic>
          <a:graphicData uri="http://schemas.openxmlformats.org/drawingml/2006/table">
            <a:tbl>
              <a:tblPr/>
              <a:tblGrid>
                <a:gridCol w="258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8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Наименование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Раздел, подраздел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2024 год первонач.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2025 год   план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2026 год прогноз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2027 год прогноз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88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Физическая культура и спорт</a:t>
                      </a:r>
                    </a:p>
                  </a:txBody>
                  <a:tcPr marL="10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11 00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42,1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35,4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34,7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Физическая культура</a:t>
                      </a:r>
                    </a:p>
                  </a:txBody>
                  <a:tcPr marL="10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11 01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14,3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14,1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14,0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14,0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888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Массовый спорт</a:t>
                      </a:r>
                    </a:p>
                  </a:txBody>
                  <a:tcPr marL="10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11 02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12,8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13,0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7,4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7,3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Спорт высших достижений</a:t>
                      </a:r>
                    </a:p>
                  </a:txBody>
                  <a:tcPr marL="10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11 03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13,1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12,1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11,5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bel" pitchFamily="34" charset="0"/>
                        </a:rPr>
                        <a:t>Другие вопросы</a:t>
                      </a:r>
                    </a:p>
                  </a:txBody>
                  <a:tcPr marL="10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11 05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1,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1,9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1,9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1,9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206" name="Text Box 47"/>
          <p:cNvSpPr txBox="1">
            <a:spLocks noChangeArrowheads="1"/>
          </p:cNvSpPr>
          <p:nvPr/>
        </p:nvSpPr>
        <p:spPr bwMode="auto">
          <a:xfrm>
            <a:off x="10414000" y="1412875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млн. руб.</a:t>
            </a:r>
          </a:p>
        </p:txBody>
      </p:sp>
      <p:sp>
        <p:nvSpPr>
          <p:cNvPr id="92207" name="Text Box 50"/>
          <p:cNvSpPr txBox="1">
            <a:spLocks noChangeArrowheads="1"/>
          </p:cNvSpPr>
          <p:nvPr/>
        </p:nvSpPr>
        <p:spPr bwMode="auto">
          <a:xfrm>
            <a:off x="322263" y="5673427"/>
            <a:ext cx="11691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территории Изобильненского 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муиципального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округа действует специализированное</a:t>
            </a:r>
          </a:p>
          <a:p>
            <a:pPr algn="ctr"/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учреждение по оказанию услуг в сфере физической культуры и спорта - «Спорткомплекс «Юность»</a:t>
            </a:r>
          </a:p>
          <a:p>
            <a:pPr algn="ctr"/>
            <a:r>
              <a:rPr lang="ru-RU" altLang="ru-RU" dirty="0"/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222163" cy="620713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altLang="ru-RU" sz="3200" b="1" dirty="0">
                <a:solidFill>
                  <a:schemeClr val="bg1"/>
                </a:solidFill>
              </a:rPr>
              <a:t>РЕАЛИЗОВАННЫЕ  МЕСТНЫЕ   ИНИЦИАТИВЫ в 2024 году</a:t>
            </a:r>
          </a:p>
        </p:txBody>
      </p:sp>
      <p:pic>
        <p:nvPicPr>
          <p:cNvPr id="93186" name="Рисунок 7" descr="Безымянный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038" y="23813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альтернативный процесс 4"/>
          <p:cNvSpPr/>
          <p:nvPr/>
        </p:nvSpPr>
        <p:spPr bwMode="auto">
          <a:xfrm>
            <a:off x="406574" y="1124744"/>
            <a:ext cx="914400" cy="612648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 bwMode="auto">
          <a:xfrm>
            <a:off x="406574" y="1970548"/>
            <a:ext cx="914400" cy="612648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 bwMode="auto">
          <a:xfrm>
            <a:off x="1387611" y="1997842"/>
            <a:ext cx="4009971" cy="612648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 bwMode="auto">
          <a:xfrm>
            <a:off x="1387611" y="1124744"/>
            <a:ext cx="4009920" cy="612648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 bwMode="auto">
          <a:xfrm>
            <a:off x="406574" y="2672336"/>
            <a:ext cx="914400" cy="612648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 bwMode="auto">
          <a:xfrm>
            <a:off x="1396766" y="2704973"/>
            <a:ext cx="4009920" cy="612648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91891" y="3467437"/>
            <a:ext cx="914400" cy="612648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 bwMode="auto">
          <a:xfrm>
            <a:off x="1387611" y="3467437"/>
            <a:ext cx="4009920" cy="612648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406574" y="4298371"/>
            <a:ext cx="914400" cy="722433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 bwMode="auto">
          <a:xfrm>
            <a:off x="1396766" y="4298372"/>
            <a:ext cx="4009920" cy="722433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 bwMode="auto">
          <a:xfrm>
            <a:off x="406574" y="5192616"/>
            <a:ext cx="914400" cy="612648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 bwMode="auto">
          <a:xfrm>
            <a:off x="1414347" y="5192616"/>
            <a:ext cx="4009920" cy="612648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0710" y="1308348"/>
            <a:ext cx="352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Ремонт автомобильных дорог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6910" y="2092206"/>
            <a:ext cx="356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Ремонт спортивной площадки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36910" y="2793994"/>
            <a:ext cx="379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Обустройство мест захоронения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22092" y="3578372"/>
            <a:ext cx="434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Благоустройство детской площадки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58702" y="4325440"/>
            <a:ext cx="386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Ремонт и обустройство парковой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зоны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69261" y="5319459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Озеленение сквера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101" y="118688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917" y="2042556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1949" y="267501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93187" name="TextBox 93186"/>
          <p:cNvSpPr txBox="1"/>
          <p:nvPr/>
        </p:nvSpPr>
        <p:spPr>
          <a:xfrm>
            <a:off x="609706" y="4345991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93191" name="Блок-схема: альтернативный процесс 93190"/>
          <p:cNvSpPr/>
          <p:nvPr/>
        </p:nvSpPr>
        <p:spPr bwMode="auto">
          <a:xfrm>
            <a:off x="5519142" y="1142166"/>
            <a:ext cx="1482080" cy="612648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3192" name="Блок-схема: альтернативный процесс 93191"/>
          <p:cNvSpPr/>
          <p:nvPr/>
        </p:nvSpPr>
        <p:spPr bwMode="auto">
          <a:xfrm>
            <a:off x="5519142" y="1970548"/>
            <a:ext cx="1482080" cy="612648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3193" name="Блок-схема: альтернативный процесс 93192"/>
          <p:cNvSpPr/>
          <p:nvPr/>
        </p:nvSpPr>
        <p:spPr bwMode="auto">
          <a:xfrm>
            <a:off x="5540102" y="2718039"/>
            <a:ext cx="1440160" cy="612648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3194" name="Блок-схема: альтернативный процесс 93193"/>
          <p:cNvSpPr/>
          <p:nvPr/>
        </p:nvSpPr>
        <p:spPr bwMode="auto">
          <a:xfrm>
            <a:off x="5541471" y="3500855"/>
            <a:ext cx="1459751" cy="612648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3196" name="Блок-схема: альтернативный процесс 93195"/>
          <p:cNvSpPr/>
          <p:nvPr/>
        </p:nvSpPr>
        <p:spPr bwMode="auto">
          <a:xfrm>
            <a:off x="5554137" y="5197801"/>
            <a:ext cx="1455736" cy="612648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3197" name="Блок-схема: альтернативный процесс 93196"/>
          <p:cNvSpPr/>
          <p:nvPr/>
        </p:nvSpPr>
        <p:spPr bwMode="auto">
          <a:xfrm>
            <a:off x="5533927" y="4359122"/>
            <a:ext cx="1452510" cy="661681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3198" name="TextBox 93197"/>
          <p:cNvSpPr txBox="1"/>
          <p:nvPr/>
        </p:nvSpPr>
        <p:spPr>
          <a:xfrm>
            <a:off x="5607599" y="129991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44 672,40</a:t>
            </a:r>
          </a:p>
        </p:txBody>
      </p:sp>
      <p:sp>
        <p:nvSpPr>
          <p:cNvPr id="93199" name="TextBox 93198"/>
          <p:cNvSpPr txBox="1"/>
          <p:nvPr/>
        </p:nvSpPr>
        <p:spPr>
          <a:xfrm>
            <a:off x="5688387" y="209220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3 827,04</a:t>
            </a:r>
          </a:p>
        </p:txBody>
      </p:sp>
      <p:sp>
        <p:nvSpPr>
          <p:cNvPr id="93200" name="TextBox 93199"/>
          <p:cNvSpPr txBox="1"/>
          <p:nvPr/>
        </p:nvSpPr>
        <p:spPr>
          <a:xfrm>
            <a:off x="5699954" y="2839697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5 972,71</a:t>
            </a:r>
          </a:p>
        </p:txBody>
      </p:sp>
      <p:sp>
        <p:nvSpPr>
          <p:cNvPr id="93201" name="TextBox 93200"/>
          <p:cNvSpPr txBox="1"/>
          <p:nvPr/>
        </p:nvSpPr>
        <p:spPr>
          <a:xfrm>
            <a:off x="5718388" y="362251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7 940,08</a:t>
            </a:r>
          </a:p>
        </p:txBody>
      </p:sp>
      <p:sp>
        <p:nvSpPr>
          <p:cNvPr id="93202" name="TextBox 93201"/>
          <p:cNvSpPr txBox="1"/>
          <p:nvPr/>
        </p:nvSpPr>
        <p:spPr>
          <a:xfrm>
            <a:off x="5732249" y="450529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3 538,99</a:t>
            </a:r>
          </a:p>
        </p:txBody>
      </p:sp>
      <p:sp>
        <p:nvSpPr>
          <p:cNvPr id="93203" name="TextBox 93202"/>
          <p:cNvSpPr txBox="1"/>
          <p:nvPr/>
        </p:nvSpPr>
        <p:spPr>
          <a:xfrm>
            <a:off x="5713814" y="528791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2 611,22</a:t>
            </a:r>
          </a:p>
        </p:txBody>
      </p:sp>
      <p:graphicFrame>
        <p:nvGraphicFramePr>
          <p:cNvPr id="93205" name="Диаграмма 93204"/>
          <p:cNvGraphicFramePr/>
          <p:nvPr>
            <p:extLst>
              <p:ext uri="{D42A27DB-BD31-4B8C-83A1-F6EECF244321}">
                <p14:modId xmlns:p14="http://schemas.microsoft.com/office/powerpoint/2010/main" val="3862026000"/>
              </p:ext>
            </p:extLst>
          </p:nvPr>
        </p:nvGraphicFramePr>
        <p:xfrm>
          <a:off x="6980262" y="1583154"/>
          <a:ext cx="5093020" cy="391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3768" y="3512151"/>
            <a:ext cx="390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949" y="5256773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32697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575" name="Group 1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13126"/>
              </p:ext>
            </p:extLst>
          </p:nvPr>
        </p:nvGraphicFramePr>
        <p:xfrm>
          <a:off x="0" y="0"/>
          <a:ext cx="12190412" cy="480991"/>
        </p:xfrm>
        <a:graphic>
          <a:graphicData uri="http://schemas.openxmlformats.org/drawingml/2006/table">
            <a:tbl>
              <a:tblPr/>
              <a:tblGrid>
                <a:gridCol w="1219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991">
                <a:tc>
                  <a:txBody>
                    <a:bodyPr/>
                    <a:lstStyle>
                      <a:lvl1pPr marL="2857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200150" indent="-2857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543050" indent="-1714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00250" indent="-171450" algn="l" defTabSz="4572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457450" indent="-17145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14650" indent="-17145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371850" indent="-17145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29050" indent="-17145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D1515"/>
                        </a:buClr>
                        <a:buSzPct val="145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285750" marR="0" lvl="0" indent="-28575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МЕСТНЫЕ ИНИЦИАТИВЫ НА 2025 ГОД В ИЗОБИЛЬНЕНСКОМ МУНИЦИПАЛЬНОМ ОКРУГЕ             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тыс. руб.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74721"/>
              </p:ext>
            </p:extLst>
          </p:nvPr>
        </p:nvGraphicFramePr>
        <p:xfrm>
          <a:off x="46534" y="620688"/>
          <a:ext cx="11953328" cy="6100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1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2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Наименование проекта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Краевая субсидия</a:t>
                      </a:r>
                      <a:br>
                        <a:rPr lang="ru-RU" sz="10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(руб.)</a:t>
                      </a:r>
                      <a:endParaRPr lang="ru-RU" sz="1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Местный бюджет (руб.)</a:t>
                      </a:r>
                      <a:endParaRPr lang="ru-RU" sz="1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Внебюджет</a:t>
                      </a:r>
                      <a:r>
                        <a:rPr lang="ru-RU" sz="10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(руб.)</a:t>
                      </a:r>
                      <a:endParaRPr lang="ru-RU" sz="1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Стоимость проекта (руб.)</a:t>
                      </a:r>
                      <a:endParaRPr lang="ru-RU" sz="1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Ремонт автодороги по улице Октябрьская  в ст. </a:t>
                      </a:r>
                      <a:r>
                        <a:rPr lang="ru-RU" sz="14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Баклановская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1 935,93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322,61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5 258,54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Ремонт  автодороги местного значения в асфальтовом исполнении по ул. </a:t>
                      </a:r>
                      <a:r>
                        <a:rPr lang="ru-RU" sz="14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Буклова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в ст. </a:t>
                      </a:r>
                      <a:r>
                        <a:rPr lang="ru-RU" sz="14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Каменнобродская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2 091,02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400,00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5 491,02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Ремонт автодороги местного значения в гравийном исполнении по улице Заречная в ст. </a:t>
                      </a:r>
                      <a:r>
                        <a:rPr lang="ru-RU" sz="14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Филимоновская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1 572,71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400,00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4 972,71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Ремонт автодороги общего пользования местного значения по ул. Шолохова в с Московское 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1 596,71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380,00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4 976,71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Ремонт  автодороги общего пользования местного значения по ул.  Школьная в п. </a:t>
                      </a:r>
                      <a:r>
                        <a:rPr lang="ru-RU" sz="14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Новоизобильный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1 771,64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4 971,64</a:t>
                      </a:r>
                      <a:endParaRPr lang="ru-RU" sz="1200" b="1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Приобретение музыкального, звукового и осветительного оборудования для нужд МКУК «ДК ст. Новотроицкой» в </a:t>
                      </a:r>
                      <a:r>
                        <a:rPr lang="ru-RU" sz="14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ст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Новотроицкая 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1 504,57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450,00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4 954,57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Ремонт  автодороги общего пользования  в асфальтовом исполнении по п Веселому  в п Передовой 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2 198,52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300,00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5 498,52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Ремонт  автодороги по ул. Луговая в с. </a:t>
                      </a:r>
                      <a:r>
                        <a:rPr lang="ru-RU" sz="14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Подлужное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1 569,27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430,00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4 999,27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Ремонт  автодороги по ул. </a:t>
                      </a:r>
                      <a:r>
                        <a:rPr lang="ru-RU" sz="14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Гребенькова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в с Птичье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1 997,68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502,30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5 499,98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Ремонт пешеходной дорожки  в ст. Рождественская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1 590,75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340,00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4 930,75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Обустройство спортивной площадки  в п Рыздвяный 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1 629,32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357,00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4 986,32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Обустройство детской площадки  в п </a:t>
                      </a:r>
                      <a:r>
                        <a:rPr lang="ru-RU" sz="14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Солнечнодольск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1 751,99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472,00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5 223,99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Обустройство детской площадки в п </a:t>
                      </a:r>
                      <a:r>
                        <a:rPr lang="ru-RU" sz="14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Солнечнодольск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2 231,87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472,80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5 704,67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Обустройство тротуара по улице Мира  в х Спорный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1 711,12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285,20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4 996,32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Благоустройство территории за зданием МКУ «</a:t>
                      </a:r>
                      <a:r>
                        <a:rPr lang="ru-RU" sz="14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Староизобильненский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СДК» ИМО СК в ст. </a:t>
                      </a:r>
                      <a:r>
                        <a:rPr lang="ru-RU" sz="14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Староизобильная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1 684,47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311,10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4 995,57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2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Ремонт  автодороги общего пользования местного значения по ул. Толстого, по ул. Рыбацкая  в с. </a:t>
                      </a:r>
                      <a:r>
                        <a:rPr lang="ru-RU" sz="14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Тищенское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1 407,14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280,00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4 687,14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2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Ремонт автодороги общего пользования в гравийном исполнении по ул. Степной и по ул. Пролетарской в х Беляев 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1 845,58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83,00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4 928,58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2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Ограждение территории кладбища в с. </a:t>
                      </a:r>
                      <a:r>
                        <a:rPr lang="ru-RU" sz="14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Найденовка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1 846,09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80,00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4 926,09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2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Ремонт автодороги общего пользования местного значения по ул. Степной в х. </a:t>
                      </a:r>
                      <a:r>
                        <a:rPr lang="ru-RU" sz="14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Широбоков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2 182,02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310,00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5 492,02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6" marR="3866" marT="3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57 000,00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34 118,39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6 376,01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97 494,40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66" marR="3866" marT="386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69215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eaLnBrk="1" hangingPunct="1">
              <a:defRPr/>
            </a:pPr>
            <a:br>
              <a:rPr lang="ru-RU" altLang="ru-RU" sz="3600" dirty="0"/>
            </a:br>
            <a:r>
              <a:rPr lang="ru-RU" altLang="ru-RU" sz="36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Показатели доходов и расходов на одного жителя</a:t>
            </a:r>
            <a:br>
              <a:rPr lang="ru-RU" altLang="ru-RU" sz="36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endParaRPr lang="ru-RU" altLang="ru-RU" sz="36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7282" name="Text Box 7"/>
          <p:cNvSpPr txBox="1">
            <a:spLocks noChangeArrowheads="1"/>
          </p:cNvSpPr>
          <p:nvPr/>
        </p:nvSpPr>
        <p:spPr bwMode="auto">
          <a:xfrm>
            <a:off x="4870450" y="944563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 dirty="0">
                <a:solidFill>
                  <a:schemeClr val="bg2">
                    <a:lumMod val="10000"/>
                  </a:schemeClr>
                </a:solidFill>
              </a:rPr>
              <a:t>тыс. руб.</a:t>
            </a:r>
          </a:p>
        </p:txBody>
      </p:sp>
      <p:sp>
        <p:nvSpPr>
          <p:cNvPr id="97283" name="Text Box 15"/>
          <p:cNvSpPr txBox="1">
            <a:spLocks noChangeArrowheads="1"/>
          </p:cNvSpPr>
          <p:nvPr/>
        </p:nvSpPr>
        <p:spPr bwMode="auto">
          <a:xfrm>
            <a:off x="500364" y="684213"/>
            <a:ext cx="4665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dirty="0">
                <a:solidFill>
                  <a:schemeClr val="bg2">
                    <a:lumMod val="10000"/>
                  </a:schemeClr>
                </a:solidFill>
              </a:rPr>
              <a:t>Показатели расходов на одного жителя</a:t>
            </a:r>
          </a:p>
        </p:txBody>
      </p:sp>
      <p:sp>
        <p:nvSpPr>
          <p:cNvPr id="97284" name="Text Box 16"/>
          <p:cNvSpPr txBox="1">
            <a:spLocks noChangeArrowheads="1"/>
          </p:cNvSpPr>
          <p:nvPr/>
        </p:nvSpPr>
        <p:spPr bwMode="auto">
          <a:xfrm>
            <a:off x="6383338" y="728663"/>
            <a:ext cx="5184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chemeClr val="bg2">
                    <a:lumMod val="10000"/>
                  </a:schemeClr>
                </a:solidFill>
              </a:rPr>
              <a:t>Показатели доходов на одного жителя</a:t>
            </a:r>
          </a:p>
        </p:txBody>
      </p:sp>
      <p:sp>
        <p:nvSpPr>
          <p:cNvPr id="97285" name="Rectangle 17"/>
          <p:cNvSpPr>
            <a:spLocks noChangeArrowheads="1"/>
          </p:cNvSpPr>
          <p:nvPr/>
        </p:nvSpPr>
        <p:spPr bwMode="auto">
          <a:xfrm>
            <a:off x="10993640" y="1044136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 dirty="0">
                <a:solidFill>
                  <a:schemeClr val="bg2">
                    <a:lumMod val="10000"/>
                  </a:schemeClr>
                </a:solidFill>
              </a:rPr>
              <a:t>тыс. руб.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757553"/>
              </p:ext>
            </p:extLst>
          </p:nvPr>
        </p:nvGraphicFramePr>
        <p:xfrm>
          <a:off x="49622" y="1188397"/>
          <a:ext cx="6315075" cy="582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468271"/>
              </p:ext>
            </p:extLst>
          </p:nvPr>
        </p:nvGraphicFramePr>
        <p:xfrm>
          <a:off x="5735166" y="1541463"/>
          <a:ext cx="6784975" cy="521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138" y="44450"/>
            <a:ext cx="11039475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финансовым управлением администрации Изобильненского муниципального округа Ставропольского края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Изобильненского муниципального округа Ставропольского края находится по адресу: г. Изобильный, Ставропольского края, ул. Ленина, д. 15 Телефон 88654528024, электронная почта fuaimr@bk.ru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на официальном сайте Изобильненского муниципального округа Ставропольского края по адресу www.izobadmin.ru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295275" y="476250"/>
            <a:ext cx="11809413" cy="6340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Кассовое обслуживание исполнения бюджета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проведение и учет операций по кассовым поступлениям в бюджет  и кассовым выплатам из бюджета.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Лимит бюджетных обязательств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- объем прав в денежном выражении на принятие бюджетным учреждением бюджетных обязательств и (или) их исполнение в  текущем финансовом году (текущем финансовом году и плановом периоде).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Межбюджетные отношения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Межбюджетные трансферты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средства, предоставляемые одним бюджетом бюджетной системы Российской Федерации другому бюджету бюджетной системы Российской Федерации. 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Отчетный финансовый год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год, предшествующий текущему финансовому году.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Очередной финансовый год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год, следующий за текущим финансовым годом.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Получатель бюджетных средств (получатель средств соответствующего бюджета)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находящееся в ведении главного распорядителя (распорядителя) бюджетных средств бюджетное учреждение, имеющие право на принятие и (или) исполнение бюджетных обязательств за счет средств соответствующего бюджета.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Профицит бюджета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превышение доходов бюджета над его расходами.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Расходы бюджета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бюджета. 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Текущий финансовый год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 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>
          <a:xfrm>
            <a:off x="334963" y="-26988"/>
            <a:ext cx="11133137" cy="10080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tabLst>
                <a:tab pos="1438275" algn="l"/>
              </a:tabLst>
              <a:defRPr/>
            </a:pPr>
            <a:r>
              <a:rPr lang="ru-RU" altLang="ru-RU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onsole" pitchFamily="49" charset="0"/>
              </a:rPr>
              <a:t>ГЛОССАРИЙ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2888"/>
            <a:ext cx="10971213" cy="11430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Административно – территориальное деление</a:t>
            </a:r>
          </a:p>
        </p:txBody>
      </p:sp>
      <p:pic>
        <p:nvPicPr>
          <p:cNvPr id="38914" name="Picture 2" descr="C:\Users\finovme\Desktop\Сканы\карта 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6800" y="1052513"/>
            <a:ext cx="5486400" cy="4103687"/>
          </a:xfrm>
        </p:spPr>
      </p:pic>
      <p:sp>
        <p:nvSpPr>
          <p:cNvPr id="20992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190500" y="620713"/>
            <a:ext cx="3600450" cy="5903912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состав территории муниципального округа входят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25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населенных пунктов: 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станица Баклановская 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хутор Беляев 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станица Гаевская 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 Изобильный 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станица </a:t>
            </a:r>
            <a:r>
              <a:rPr lang="ru-RU" alt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Каменнобродская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хутор Козлов 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хутор Красная Балка 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поселок </a:t>
            </a:r>
            <a:r>
              <a:rPr lang="ru-RU" alt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Левоегорлыкский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село Московское 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село </a:t>
            </a:r>
            <a:r>
              <a:rPr lang="ru-RU" alt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Найденовка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поселок </a:t>
            </a:r>
            <a:r>
              <a:rPr lang="ru-RU" alt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Новоизобильный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станица Новотроицкая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поселок Передовой 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село Подлужное 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село Птичье 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станица Рождественская 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поселок Рыздвяный 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хутор Смыков 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поселок </a:t>
            </a:r>
            <a:r>
              <a:rPr lang="ru-RU" alt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Солнечнодольск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хутор Спорный 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станица </a:t>
            </a:r>
            <a:r>
              <a:rPr lang="ru-RU" alt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Староизобильная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хутор Сухой 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село Тищенское 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станица </a:t>
            </a:r>
            <a:r>
              <a:rPr lang="ru-RU" alt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Филимоновская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0" algn="l"/>
              </a:tabLst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хутор </a:t>
            </a:r>
            <a:r>
              <a:rPr lang="ru-RU" alt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Широбоков</a:t>
            </a:r>
            <a:r>
              <a:rPr lang="ru-RU" alt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2506426" y="5300663"/>
            <a:ext cx="5432899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Административным центром муниципального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округа является город </a:t>
            </a:r>
            <a:r>
              <a:rPr lang="ru-RU" altLang="ru-RU" sz="1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Изобильный.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3187" y="692696"/>
            <a:ext cx="4276725" cy="587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alt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Муниципальное образование – </a:t>
            </a:r>
            <a:r>
              <a:rPr lang="ru-RU" altLang="ru-RU" sz="1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Изобильненский</a:t>
            </a:r>
            <a:r>
              <a:rPr lang="ru-RU" alt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муниципальный округ Ставропольского края образован в границах Изобильненского района, наделен статусом муниципального округа в соответствии с Законом Ставропольского края от 30 мая 2023 года №45-кз «</a:t>
            </a:r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 наделении Изобильненского городского округа Ставропольского края статусом муниципального округа</a:t>
            </a:r>
            <a:r>
              <a:rPr lang="ru-RU" alt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».</a:t>
            </a:r>
          </a:p>
          <a:p>
            <a:pPr algn="just">
              <a:lnSpc>
                <a:spcPct val="90000"/>
              </a:lnSpc>
              <a:defRPr/>
            </a:pPr>
            <a:endParaRPr lang="ru-RU" alt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ru-RU" altLang="ru-RU" sz="1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Изобильненский</a:t>
            </a:r>
            <a:r>
              <a:rPr lang="ru-RU" alt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муниципальный округ расположен в северо-западной части Ставропольского края. </a:t>
            </a:r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Общая площадь района составляет 193518 га, в том числе сельхозугодий - 166768 га, из них пашни - 127933 га.</a:t>
            </a:r>
            <a:endParaRPr lang="ru-RU" alt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ru-RU" alt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Природные условия округа характеризуются умеренно-континентальным климатом и в целом, спокойным рельефом, лучшими по качеству почвами – черноземом. Рельеф округа прорезан Большим Ставропольским каналом и руслами рек Егорлык, Ташла, Татарка, многочисленными прудами, а также Новотроицким водохранилищем. </a:t>
            </a:r>
          </a:p>
          <a:p>
            <a:pPr algn="just">
              <a:tabLst>
                <a:tab pos="0" algn="l"/>
              </a:tabLst>
              <a:defRPr/>
            </a:pPr>
            <a:r>
              <a:rPr lang="ru-RU" alt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	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районе имеется развитая сеть автомобильных дорог с твердым покрытием. Общая протяженность автомобильных дорог краевого значения 319,7 км, ведомственного значения - 310,2 км, городских - 121,2 км.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0413" cy="90805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altLang="ru-RU" sz="2800" b="1" dirty="0">
                <a:solidFill>
                  <a:schemeClr val="bg1"/>
                </a:solidFill>
              </a:rPr>
            </a:br>
            <a:r>
              <a:rPr lang="ru-RU" altLang="ru-RU" sz="2800" b="1" dirty="0">
                <a:solidFill>
                  <a:schemeClr val="bg1"/>
                </a:solidFill>
                <a:latin typeface="Corbel" pitchFamily="34" charset="0"/>
              </a:rPr>
              <a:t>Основные показатели социально – экономического развития  Изобильненского муниципального округа Ставропольского края</a:t>
            </a:r>
            <a:br>
              <a:rPr lang="ru-RU" altLang="ru-RU" b="1" dirty="0">
                <a:solidFill>
                  <a:schemeClr val="bg1"/>
                </a:solidFill>
              </a:rPr>
            </a:br>
            <a:endParaRPr lang="ru-RU" alt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0035" name="Group 9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55382255"/>
              </p:ext>
            </p:extLst>
          </p:nvPr>
        </p:nvGraphicFramePr>
        <p:xfrm>
          <a:off x="46038" y="1341438"/>
          <a:ext cx="12144375" cy="5340807"/>
        </p:xfrm>
        <a:graphic>
          <a:graphicData uri="http://schemas.openxmlformats.org/drawingml/2006/table">
            <a:tbl>
              <a:tblPr/>
              <a:tblGrid>
                <a:gridCol w="5319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187"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marL="91428" marR="91428" marT="45714" marB="45714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46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Численность населения, тыс. чел.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104,5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104,5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104,3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104,4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104,5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464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Продукция сельского хозяйства, млн. руб., 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25 470,0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26 809,0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27 150,0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28 101,0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29 905,0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69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Продукция растениеводства, млн. руб.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19 386,0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20 300,0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20 500,00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21 300,0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22 900,0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59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Продукция животноводства, млн. руб.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6 084,0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6 509,0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6 650,0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6 801,0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7 005,0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47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Оборот розничной торговли, млн. руб.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5 201,09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5 565,00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5 830,00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6 060,00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6 250,00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61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Численность рабочей силы, тыс. чел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64,29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64,34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64,36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64,38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64,41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616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Среднегодовая численность занятых в экономике, тыс. чел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40,99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41,01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41,02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41,04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41,05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44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Уровень зарегистрированной безработицы, процент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0,2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0,2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0,2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59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Общая численность безработных, тыс. чел.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4,4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147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Фонд начисленной заработной платы работников организаций, млн. руб.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11 332,1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12 465,0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13 512,0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14 550,0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15 540,0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8147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Номинальная начисленная среднемесячная заработная плата работников, рублей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56 945,6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60 500,0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64 700,0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68 400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71 200,0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12190413" cy="1008063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1"/>
                </a:solidFill>
              </a:rPr>
              <a:t>Основные цели и направления бюджетной политики Изобильненского муниципального округа Ставропольского края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7750" y="1173717"/>
            <a:ext cx="1665642" cy="57827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180000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ЦЕЛЬ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24142" y="980728"/>
            <a:ext cx="8242105" cy="964253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Обеспечение ответственной бюджетной политики округа и  нара­щивание устойчивости муниципальных финансов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542" y="3119038"/>
            <a:ext cx="3096344" cy="578273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>
                <a:solidFill>
                  <a:srgbClr val="404040"/>
                </a:solidFill>
                <a:latin typeface="Arial" charset="0"/>
                <a:cs typeface="Tahoma" pitchFamily="34" charset="0"/>
              </a:rPr>
              <a:t>НАПРАВЛЕНИЯ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62464" y="6093296"/>
            <a:ext cx="8503782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Развитие инициативного бюджетирования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02918" y="2996952"/>
            <a:ext cx="8563328" cy="93610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Обеспечение долгосрочной устойчивости и сбалансированности бюджетной системы муниципального округа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02920" y="2312876"/>
            <a:ext cx="8575566" cy="50405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Управление собственными доходами муниципального округа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2919" y="4077072"/>
            <a:ext cx="8563328" cy="108012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Улучшение качества жизни населения округа и адресное решение социальных проблем путем достижения национальных и региональных целей развития на территории округа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2920" y="5296666"/>
            <a:ext cx="8563326" cy="65261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Повышение эффективности бюджетных расходов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0413" cy="1052513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chemeClr val="bg1"/>
                </a:solidFill>
              </a:rPr>
              <a:t>Основные направления налоговой политики Изобильненского муниципального округа Ставропольского края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39713" y="1268413"/>
            <a:ext cx="11710987" cy="5184775"/>
          </a:xfrm>
        </p:spPr>
        <p:txBody>
          <a:bodyPr>
            <a:normAutofit fontScale="92500" lnSpcReduction="20000"/>
          </a:bodyPr>
          <a:lstStyle/>
          <a:p>
            <a:pPr marL="609600" indent="-609600" algn="just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Основными направлениями налоговой политики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муниципального округа на 2025 год и плановый период 2026 и 2027 годов являются:</a:t>
            </a:r>
          </a:p>
          <a:p>
            <a:pPr marL="609600" indent="-609600" algn="just" fontAlgn="auto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Укрепление налогового потенциала бюджета округа за счет наращивания стабильных доходных источников и мобилизации в бюджет округа имеющихся резервов;</a:t>
            </a:r>
          </a:p>
          <a:p>
            <a:pPr marL="609600" indent="-609600" algn="just" fontAlgn="auto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Стимулирование инвестиционной и инновационной активности хозяйствующих субъектов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;</a:t>
            </a:r>
          </a:p>
          <a:p>
            <a:pPr marL="609600" indent="-609600" algn="just" fontAlgn="auto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Оценка эффективности налоговых расходов муниципального округа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;</a:t>
            </a:r>
          </a:p>
          <a:p>
            <a:pPr marL="609600" indent="-609600" algn="just" fontAlgn="auto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Повышение эффективности управления муниципальными активами</a:t>
            </a: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609600" indent="-609600" algn="just" fontAlgn="auto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Совершенствование администрирования налоговых и неналоговых доходов бюджета округа.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kIvLrvJEOFfYJDpIwJ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kIvLrvJEOFfYJDpIwJ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kIvLrvJEOFfYJDpIwJ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kIvLrvJEOFfYJDpIwJ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mkm6_bvEGpZLHoYNMBCw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Паралла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Параллакс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2_Параллакс 1">
        <a:dk1>
          <a:srgbClr val="000000"/>
        </a:dk1>
        <a:lt1>
          <a:srgbClr val="FFFFFF"/>
        </a:lt1>
        <a:dk2>
          <a:srgbClr val="212121"/>
        </a:dk2>
        <a:lt2>
          <a:srgbClr val="CDD0D1"/>
        </a:lt2>
        <a:accent1>
          <a:srgbClr val="BC1C1C"/>
        </a:accent1>
        <a:accent2>
          <a:srgbClr val="F67534"/>
        </a:accent2>
        <a:accent3>
          <a:srgbClr val="FFFFFF"/>
        </a:accent3>
        <a:accent4>
          <a:srgbClr val="000000"/>
        </a:accent4>
        <a:accent5>
          <a:srgbClr val="DAABAB"/>
        </a:accent5>
        <a:accent6>
          <a:srgbClr val="DF692E"/>
        </a:accent6>
        <a:hlink>
          <a:srgbClr val="E46416"/>
        </a:hlink>
        <a:folHlink>
          <a:srgbClr val="EE93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25081</TotalTime>
  <Words>6975</Words>
  <Application>Microsoft Office PowerPoint</Application>
  <PresentationFormat>Произвольный</PresentationFormat>
  <Paragraphs>1894</Paragraphs>
  <Slides>45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60" baseType="lpstr">
      <vt:lpstr>Arial</vt:lpstr>
      <vt:lpstr>Arial Black</vt:lpstr>
      <vt:lpstr>Calibri</vt:lpstr>
      <vt:lpstr>Comic Sans MS</vt:lpstr>
      <vt:lpstr>Corbel</vt:lpstr>
      <vt:lpstr>Franklin Gothic Medium Cond</vt:lpstr>
      <vt:lpstr>Georgia</vt:lpstr>
      <vt:lpstr>Lucida Console</vt:lpstr>
      <vt:lpstr>Times New Roman</vt:lpstr>
      <vt:lpstr>Trebuchet MS</vt:lpstr>
      <vt:lpstr>Wingdings</vt:lpstr>
      <vt:lpstr>Wingdings 2</vt:lpstr>
      <vt:lpstr>2_Параллакс</vt:lpstr>
      <vt:lpstr>Городская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Административно – территориальное деление</vt:lpstr>
      <vt:lpstr> Основные показатели социально – экономического развития  Изобильненского муниципального округа Ставропольского края </vt:lpstr>
      <vt:lpstr>Основные цели и направления бюджетной политики Изобильненского муниципального округа Ставропольского края</vt:lpstr>
      <vt:lpstr>Основные направления налоговой политики Изобильненского муниципального округа Ставропольского края</vt:lpstr>
      <vt:lpstr>Уровень долговой нагрузки на бюджет Изобильненского муниципального округа Ставропольского края</vt:lpstr>
      <vt:lpstr>  Результаты оценки качества управления бюджетным процессом и стратегического планирования в Изобильненском муниципальном округе Ставропольского края  </vt:lpstr>
      <vt:lpstr>Основные характеристики бюджета Изобильненского муниципального округа Ставропольского края на 2025 год и плановый период 2026 и 2027 годов</vt:lpstr>
      <vt:lpstr>Безвозмездные поступления от других бюджетов бюджетной системы Российской Федерации </vt:lpstr>
      <vt:lpstr>Структура налоговых и неналоговых доходов на 2018 - 2021 годы </vt:lpstr>
      <vt:lpstr>Презентация PowerPoint</vt:lpstr>
      <vt:lpstr>Презентация PowerPoint</vt:lpstr>
      <vt:lpstr>Презентация PowerPoint</vt:lpstr>
      <vt:lpstr>РАСХОДЫ БЮДЖЕТА ПО РАЗДЕЛАМ И ПОДРАЗДЕЛАМ КЛАССИФИКАЦИИ РАСХОДОВ БЮДЖЕТА НА 2023-2026 ГОДЫ </vt:lpstr>
      <vt:lpstr>Структура расходов бюджета  </vt:lpstr>
      <vt:lpstr>Презентация PowerPoint</vt:lpstr>
      <vt:lpstr>Расходы бюджета в разрезе видов расходов бюджета на 2025 год и плановый период 2026 и 2027 годы </vt:lpstr>
      <vt:lpstr> Сведения о расходах бюджета в разрезе муниципальных программ </vt:lpstr>
      <vt:lpstr>Информация о расходах бюджета в разрезе муниципальных программ с данными о достигнутых и планируемых целевых показателях программ*</vt:lpstr>
      <vt:lpstr>Информация о расходах бюджета в разрезе муниципальных программ с данными о достигнутых и планируемых целевых показателях программ</vt:lpstr>
      <vt:lpstr>Информация о расходах бюджета в разрезе муниципальных программ с данными о достигнутых и планируемых целевых показателях программ</vt:lpstr>
      <vt:lpstr>Информация о расходах бюджета в разрезе муниципальных программ с данными о достигнутых и планируемых целевых показателях программ</vt:lpstr>
      <vt:lpstr>Информация о расходах бюджета в разрезе муниципальных программ с данными о достигнутых и планируемых целевых показателях программ</vt:lpstr>
      <vt:lpstr>Информация о расходах бюджета в разрезе муниципальных программ с данными о достигнутых и планируемых целевых показателях программ</vt:lpstr>
      <vt:lpstr>Национальные проекты в 2025 году</vt:lpstr>
      <vt:lpstr>РАСХОДЫ   ОТРАСЛЕЙ   СОЦИАЛЬНО-КУЛЬТУРНОЙ   СФЕРЫ</vt:lpstr>
      <vt:lpstr>Структура расходов бюджета по социальной политике Изобильненского муниципального округа</vt:lpstr>
      <vt:lpstr>Презентация PowerPoint</vt:lpstr>
      <vt:lpstr>Презентация PowerPoint</vt:lpstr>
      <vt:lpstr>Предоставление мер социальной поддержки семьям и детям</vt:lpstr>
      <vt:lpstr>Социальный контракт</vt:lpstr>
      <vt:lpstr>Структура расходов бюджета в сфере образования Изобильненского муниципального округа</vt:lpstr>
      <vt:lpstr>Расходы на содержание детей-сирот</vt:lpstr>
      <vt:lpstr>Сведения об учреждениях в сфере образования</vt:lpstr>
      <vt:lpstr>Средства краевого бюджета на образование  в Изобильненском муниципальном округе</vt:lpstr>
      <vt:lpstr>Структура расходов бюджета в сфере культуры Изобильненского муниципального округа</vt:lpstr>
      <vt:lpstr>Структура расходов бюджета в сфере физической культуры и спорта Изобильненского муниципального округа</vt:lpstr>
      <vt:lpstr>РЕАЛИЗОВАННЫЕ  МЕСТНЫЕ   ИНИЦИАТИВЫ в 2024 году</vt:lpstr>
      <vt:lpstr>Презентация PowerPoint</vt:lpstr>
      <vt:lpstr> Показатели доходов и расходов на одного жителя </vt:lpstr>
      <vt:lpstr>Презентация PowerPoint</vt:lpstr>
    </vt:vector>
  </TitlesOfParts>
  <Company>ФУАИМРСК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бюджет Изобильненского городского округа Ставропольского края на 2019 год и плановый период 2020-2021 годов</dc:title>
  <dc:creator>Мария Квасникова</dc:creator>
  <cp:lastModifiedBy>Овсянников Михаил Евгеньевич</cp:lastModifiedBy>
  <cp:revision>803</cp:revision>
  <cp:lastPrinted>2024-11-21T06:20:58Z</cp:lastPrinted>
  <dcterms:created xsi:type="dcterms:W3CDTF">2019-02-05T12:44:33Z</dcterms:created>
  <dcterms:modified xsi:type="dcterms:W3CDTF">2024-11-21T14:42:17Z</dcterms:modified>
</cp:coreProperties>
</file>